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4.xml" ContentType="application/vnd.openxmlformats-officedocument.drawingml.chart+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1"/>
  </p:notesMasterIdLst>
  <p:sldIdLst>
    <p:sldId id="256" r:id="rId2"/>
    <p:sldId id="261" r:id="rId3"/>
    <p:sldId id="262" r:id="rId4"/>
    <p:sldId id="263" r:id="rId5"/>
    <p:sldId id="264" r:id="rId6"/>
    <p:sldId id="265" r:id="rId7"/>
    <p:sldId id="266" r:id="rId8"/>
    <p:sldId id="267" r:id="rId9"/>
    <p:sldId id="268" r:id="rId10"/>
    <p:sldId id="269" r:id="rId11"/>
    <p:sldId id="270" r:id="rId12"/>
    <p:sldId id="296" r:id="rId13"/>
    <p:sldId id="297" r:id="rId14"/>
    <p:sldId id="284" r:id="rId15"/>
    <p:sldId id="278" r:id="rId16"/>
    <p:sldId id="271" r:id="rId17"/>
    <p:sldId id="285" r:id="rId18"/>
    <p:sldId id="286" r:id="rId19"/>
    <p:sldId id="287" r:id="rId20"/>
    <p:sldId id="288" r:id="rId21"/>
    <p:sldId id="289" r:id="rId22"/>
    <p:sldId id="290" r:id="rId23"/>
    <p:sldId id="291" r:id="rId24"/>
    <p:sldId id="292" r:id="rId25"/>
    <p:sldId id="293" r:id="rId26"/>
    <p:sldId id="294" r:id="rId27"/>
    <p:sldId id="295" r:id="rId28"/>
    <p:sldId id="298" r:id="rId29"/>
    <p:sldId id="29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7" autoAdjust="0"/>
    <p:restoredTop sz="93355" autoAdjust="0"/>
  </p:normalViewPr>
  <p:slideViewPr>
    <p:cSldViewPr>
      <p:cViewPr varScale="1">
        <p:scale>
          <a:sx n="74" d="100"/>
          <a:sy n="74" d="100"/>
        </p:scale>
        <p:origin x="-138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essica%20Ng\Downloads\growth.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essica%20Ng\Downloads\growth%20(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essica%20Ng\Downloads\growth%20(2).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hart>
    <c:title>
      <c:tx>
        <c:rich>
          <a:bodyPr/>
          <a:lstStyle/>
          <a:p>
            <a:pPr>
              <a:defRPr/>
            </a:pPr>
            <a:r>
              <a:rPr lang="en-US"/>
              <a:t>Projected 2014</a:t>
            </a:r>
            <a:r>
              <a:rPr lang="en-US" baseline="0"/>
              <a:t> Growth</a:t>
            </a:r>
            <a:endParaRPr lang="en-US"/>
          </a:p>
        </c:rich>
      </c:tx>
      <c:layout>
        <c:manualLayout>
          <c:xMode val="edge"/>
          <c:yMode val="edge"/>
          <c:x val="0.31203488372093002"/>
          <c:y val="8.1632653061224497E-2"/>
        </c:manualLayout>
      </c:layout>
      <c:overlay val="1"/>
    </c:title>
    <c:autoTitleDeleted val="0"/>
    <c:plotArea>
      <c:layout>
        <c:manualLayout>
          <c:layoutTarget val="inner"/>
          <c:xMode val="edge"/>
          <c:yMode val="edge"/>
          <c:x val="4.7120490752609399E-2"/>
          <c:y val="3.8965665006159902E-2"/>
          <c:w val="0.88801618547681505"/>
          <c:h val="0.77330599300087499"/>
        </c:manualLayout>
      </c:layout>
      <c:barChart>
        <c:barDir val="col"/>
        <c:grouping val="clustered"/>
        <c:varyColors val="0"/>
        <c:ser>
          <c:idx val="0"/>
          <c:order val="0"/>
          <c:spPr>
            <a:solidFill>
              <a:schemeClr val="accent3">
                <a:lumMod val="60000"/>
                <a:lumOff val="40000"/>
              </a:schemeClr>
            </a:solidFill>
            <a:ln>
              <a:solidFill>
                <a:schemeClr val="accent3">
                  <a:lumMod val="50000"/>
                </a:schemeClr>
              </a:solidFill>
            </a:ln>
          </c:spPr>
          <c:invertIfNegative val="0"/>
          <c:cat>
            <c:strRef>
              <c:f>[growth.xlsx]Sheet1!$B$1:$D$1</c:f>
              <c:strCache>
                <c:ptCount val="3"/>
                <c:pt idx="0">
                  <c:v>Edible Oils Manufacturing</c:v>
                </c:pt>
                <c:pt idx="1">
                  <c:v>Nonalcoholic Beverages Production</c:v>
                </c:pt>
                <c:pt idx="2">
                  <c:v>Fruit &amp; Vegetable Processing</c:v>
                </c:pt>
              </c:strCache>
            </c:strRef>
          </c:cat>
          <c:val>
            <c:numRef>
              <c:f>[growth.xlsx]Sheet1!$B$2:$D$2</c:f>
              <c:numCache>
                <c:formatCode>0%</c:formatCode>
                <c:ptCount val="3"/>
                <c:pt idx="0">
                  <c:v>0.04</c:v>
                </c:pt>
                <c:pt idx="1">
                  <c:v>0.03</c:v>
                </c:pt>
                <c:pt idx="2">
                  <c:v>0.04</c:v>
                </c:pt>
              </c:numCache>
            </c:numRef>
          </c:val>
        </c:ser>
        <c:dLbls>
          <c:showLegendKey val="0"/>
          <c:showVal val="0"/>
          <c:showCatName val="0"/>
          <c:showSerName val="0"/>
          <c:showPercent val="0"/>
          <c:showBubbleSize val="0"/>
        </c:dLbls>
        <c:gapWidth val="150"/>
        <c:axId val="81618432"/>
        <c:axId val="81619968"/>
      </c:barChart>
      <c:catAx>
        <c:axId val="81618432"/>
        <c:scaling>
          <c:orientation val="minMax"/>
        </c:scaling>
        <c:delete val="0"/>
        <c:axPos val="b"/>
        <c:majorTickMark val="out"/>
        <c:minorTickMark val="none"/>
        <c:tickLblPos val="nextTo"/>
        <c:crossAx val="81619968"/>
        <c:crosses val="autoZero"/>
        <c:auto val="1"/>
        <c:lblAlgn val="ctr"/>
        <c:lblOffset val="100"/>
        <c:noMultiLvlLbl val="0"/>
      </c:catAx>
      <c:valAx>
        <c:axId val="81619968"/>
        <c:scaling>
          <c:orientation val="minMax"/>
        </c:scaling>
        <c:delete val="0"/>
        <c:axPos val="l"/>
        <c:majorGridlines/>
        <c:numFmt formatCode="0%" sourceLinked="1"/>
        <c:majorTickMark val="out"/>
        <c:minorTickMark val="none"/>
        <c:tickLblPos val="nextTo"/>
        <c:crossAx val="81618432"/>
        <c:crosses val="autoZero"/>
        <c:crossBetween val="between"/>
        <c:majorUnit val="0.01"/>
      </c:valAx>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hart>
    <c:title>
      <c:tx>
        <c:rich>
          <a:bodyPr/>
          <a:lstStyle/>
          <a:p>
            <a:pPr>
              <a:defRPr>
                <a:latin typeface="Rockwell" panose="02060603020205020403" pitchFamily="18" charset="0"/>
              </a:defRPr>
            </a:pPr>
            <a:r>
              <a:rPr lang="en-US">
                <a:latin typeface="Rockwell" panose="02060603020205020403" pitchFamily="18" charset="0"/>
              </a:rPr>
              <a:t>2012 Net Profit Margin</a:t>
            </a:r>
          </a:p>
        </c:rich>
      </c:tx>
      <c:layout/>
      <c:overlay val="0"/>
    </c:title>
    <c:autoTitleDeleted val="0"/>
    <c:plotArea>
      <c:layout/>
      <c:barChart>
        <c:barDir val="col"/>
        <c:grouping val="clustered"/>
        <c:varyColors val="0"/>
        <c:ser>
          <c:idx val="0"/>
          <c:order val="0"/>
          <c:tx>
            <c:strRef>
              <c:f>'[growth (2).xlsx]Sheet1'!$D$1</c:f>
              <c:strCache>
                <c:ptCount val="1"/>
                <c:pt idx="0">
                  <c:v>Amount</c:v>
                </c:pt>
              </c:strCache>
            </c:strRef>
          </c:tx>
          <c:spPr>
            <a:solidFill>
              <a:schemeClr val="accent3">
                <a:lumMod val="60000"/>
                <a:lumOff val="40000"/>
              </a:schemeClr>
            </a:solidFill>
            <a:ln>
              <a:solidFill>
                <a:schemeClr val="accent3">
                  <a:lumMod val="50000"/>
                </a:schemeClr>
              </a:solidFill>
            </a:ln>
          </c:spPr>
          <c:invertIfNegative val="0"/>
          <c:dLbls>
            <c:showLegendKey val="0"/>
            <c:showVal val="1"/>
            <c:showCatName val="0"/>
            <c:showSerName val="0"/>
            <c:showPercent val="0"/>
            <c:showBubbleSize val="0"/>
            <c:showLeaderLines val="0"/>
          </c:dLbls>
          <c:cat>
            <c:strRef>
              <c:f>'[growth (2).xlsx]Sheet1'!$C$2:$C$4</c:f>
              <c:strCache>
                <c:ptCount val="3"/>
                <c:pt idx="0">
                  <c:v>Smucker's</c:v>
                </c:pt>
                <c:pt idx="1">
                  <c:v>ConAgra</c:v>
                </c:pt>
                <c:pt idx="2">
                  <c:v>General Mills</c:v>
                </c:pt>
              </c:strCache>
            </c:strRef>
          </c:cat>
          <c:val>
            <c:numRef>
              <c:f>'[growth (2).xlsx]Sheet1'!$D$2:$D$4</c:f>
              <c:numCache>
                <c:formatCode>0.00%</c:formatCode>
                <c:ptCount val="3"/>
                <c:pt idx="0">
                  <c:v>9.5200000000000007E-2</c:v>
                </c:pt>
                <c:pt idx="1">
                  <c:v>4.0800000000000003E-2</c:v>
                </c:pt>
                <c:pt idx="2">
                  <c:v>9.7600000000000006E-2</c:v>
                </c:pt>
              </c:numCache>
            </c:numRef>
          </c:val>
        </c:ser>
        <c:dLbls>
          <c:showLegendKey val="0"/>
          <c:showVal val="0"/>
          <c:showCatName val="0"/>
          <c:showSerName val="0"/>
          <c:showPercent val="0"/>
          <c:showBubbleSize val="0"/>
        </c:dLbls>
        <c:gapWidth val="150"/>
        <c:axId val="79932800"/>
        <c:axId val="79934592"/>
      </c:barChart>
      <c:catAx>
        <c:axId val="79932800"/>
        <c:scaling>
          <c:orientation val="minMax"/>
        </c:scaling>
        <c:delete val="0"/>
        <c:axPos val="b"/>
        <c:majorTickMark val="out"/>
        <c:minorTickMark val="none"/>
        <c:tickLblPos val="nextTo"/>
        <c:txPr>
          <a:bodyPr/>
          <a:lstStyle/>
          <a:p>
            <a:pPr>
              <a:defRPr sz="1200">
                <a:latin typeface="Rockwell" panose="02060603020205020403" pitchFamily="18" charset="0"/>
              </a:defRPr>
            </a:pPr>
            <a:endParaRPr lang="en-US"/>
          </a:p>
        </c:txPr>
        <c:crossAx val="79934592"/>
        <c:crosses val="autoZero"/>
        <c:auto val="1"/>
        <c:lblAlgn val="ctr"/>
        <c:lblOffset val="100"/>
        <c:noMultiLvlLbl val="0"/>
      </c:catAx>
      <c:valAx>
        <c:axId val="79934592"/>
        <c:scaling>
          <c:orientation val="minMax"/>
        </c:scaling>
        <c:delete val="0"/>
        <c:axPos val="l"/>
        <c:majorGridlines/>
        <c:numFmt formatCode="0%" sourceLinked="0"/>
        <c:majorTickMark val="out"/>
        <c:minorTickMark val="none"/>
        <c:tickLblPos val="nextTo"/>
        <c:crossAx val="79932800"/>
        <c:crosses val="autoZero"/>
        <c:crossBetween val="between"/>
        <c:majorUnit val="0.02"/>
        <c:minorUnit val="4.0000000000000001E-3"/>
      </c:valAx>
    </c:plotArea>
    <c:plotVisOnly val="1"/>
    <c:dispBlanksAs val="gap"/>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hart>
    <c:title>
      <c:tx>
        <c:rich>
          <a:bodyPr/>
          <a:lstStyle/>
          <a:p>
            <a:pPr>
              <a:defRPr/>
            </a:pPr>
            <a:r>
              <a:rPr lang="en-US" dirty="0">
                <a:latin typeface="Rockwell" panose="02060603020205020403" pitchFamily="18" charset="0"/>
              </a:rPr>
              <a:t>2012 Annual Sales, in Billions</a:t>
            </a:r>
          </a:p>
        </c:rich>
      </c:tx>
      <c:layout/>
      <c:overlay val="0"/>
    </c:title>
    <c:autoTitleDeleted val="0"/>
    <c:plotArea>
      <c:layout/>
      <c:barChart>
        <c:barDir val="col"/>
        <c:grouping val="clustered"/>
        <c:varyColors val="0"/>
        <c:ser>
          <c:idx val="0"/>
          <c:order val="0"/>
          <c:tx>
            <c:strRef>
              <c:f>'[growth (2).xlsx]Sheet1'!$B$1</c:f>
              <c:strCache>
                <c:ptCount val="1"/>
                <c:pt idx="0">
                  <c:v>Amount (in Billions)</c:v>
                </c:pt>
              </c:strCache>
            </c:strRef>
          </c:tx>
          <c:spPr>
            <a:solidFill>
              <a:schemeClr val="accent3">
                <a:lumMod val="60000"/>
                <a:lumOff val="40000"/>
              </a:schemeClr>
            </a:solidFill>
            <a:ln>
              <a:solidFill>
                <a:schemeClr val="accent3">
                  <a:lumMod val="50000"/>
                </a:schemeClr>
              </a:solidFill>
            </a:ln>
          </c:spPr>
          <c:invertIfNegative val="0"/>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showLegendKey val="0"/>
            <c:showVal val="0"/>
            <c:showCatName val="0"/>
            <c:showSerName val="0"/>
            <c:showPercent val="0"/>
            <c:showBubbleSize val="0"/>
          </c:dLbls>
          <c:cat>
            <c:strRef>
              <c:f>'[growth (2).xlsx]Sheet1'!$A$2:$A$4</c:f>
              <c:strCache>
                <c:ptCount val="3"/>
                <c:pt idx="0">
                  <c:v>Smucker's</c:v>
                </c:pt>
                <c:pt idx="1">
                  <c:v>ConAgra</c:v>
                </c:pt>
                <c:pt idx="2">
                  <c:v>General Mills</c:v>
                </c:pt>
              </c:strCache>
            </c:strRef>
          </c:cat>
          <c:val>
            <c:numRef>
              <c:f>'[growth (2).xlsx]Sheet1'!$B$2:$B$4</c:f>
              <c:numCache>
                <c:formatCode>General</c:formatCode>
                <c:ptCount val="3"/>
                <c:pt idx="0">
                  <c:v>5.9</c:v>
                </c:pt>
                <c:pt idx="1">
                  <c:v>15.49</c:v>
                </c:pt>
                <c:pt idx="2">
                  <c:v>17.77</c:v>
                </c:pt>
              </c:numCache>
            </c:numRef>
          </c:val>
        </c:ser>
        <c:dLbls>
          <c:showLegendKey val="0"/>
          <c:showVal val="0"/>
          <c:showCatName val="0"/>
          <c:showSerName val="0"/>
          <c:showPercent val="0"/>
          <c:showBubbleSize val="0"/>
        </c:dLbls>
        <c:gapWidth val="150"/>
        <c:axId val="79951360"/>
        <c:axId val="79952896"/>
      </c:barChart>
      <c:catAx>
        <c:axId val="79951360"/>
        <c:scaling>
          <c:orientation val="minMax"/>
        </c:scaling>
        <c:delete val="0"/>
        <c:axPos val="b"/>
        <c:majorTickMark val="out"/>
        <c:minorTickMark val="none"/>
        <c:tickLblPos val="nextTo"/>
        <c:txPr>
          <a:bodyPr/>
          <a:lstStyle/>
          <a:p>
            <a:pPr>
              <a:defRPr sz="1200">
                <a:latin typeface="Rockwell" panose="02060603020205020403" pitchFamily="18" charset="0"/>
              </a:defRPr>
            </a:pPr>
            <a:endParaRPr lang="en-US"/>
          </a:p>
        </c:txPr>
        <c:crossAx val="79952896"/>
        <c:crosses val="autoZero"/>
        <c:auto val="1"/>
        <c:lblAlgn val="ctr"/>
        <c:lblOffset val="100"/>
        <c:noMultiLvlLbl val="0"/>
      </c:catAx>
      <c:valAx>
        <c:axId val="79952896"/>
        <c:scaling>
          <c:orientation val="minMax"/>
        </c:scaling>
        <c:delete val="0"/>
        <c:axPos val="l"/>
        <c:majorGridlines/>
        <c:numFmt formatCode="General" sourceLinked="1"/>
        <c:majorTickMark val="out"/>
        <c:minorTickMark val="none"/>
        <c:tickLblPos val="nextTo"/>
        <c:crossAx val="79951360"/>
        <c:crosses val="autoZero"/>
        <c:crossBetween val="between"/>
        <c:majorUnit val="2"/>
      </c:valAx>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latin typeface="Rockwell"/>
                <a:cs typeface="Rockwell"/>
              </a:defRPr>
            </a:pPr>
            <a:r>
              <a:rPr lang="en-US" dirty="0" smtClean="0">
                <a:latin typeface="Rockwell"/>
                <a:cs typeface="Rockwell"/>
              </a:rPr>
              <a:t>Expenses</a:t>
            </a:r>
            <a:endParaRPr lang="en-US" dirty="0">
              <a:latin typeface="Rockwell"/>
              <a:cs typeface="Rockwell"/>
            </a:endParaRPr>
          </a:p>
        </c:rich>
      </c:tx>
      <c:layout/>
      <c:overlay val="0"/>
    </c:title>
    <c:autoTitleDeleted val="0"/>
    <c:plotArea>
      <c:layout/>
      <c:pieChart>
        <c:varyColors val="1"/>
        <c:ser>
          <c:idx val="0"/>
          <c:order val="0"/>
          <c:tx>
            <c:strRef>
              <c:f>Sheet1!$B$1</c:f>
              <c:strCache>
                <c:ptCount val="1"/>
                <c:pt idx="0">
                  <c:v>Sales</c:v>
                </c:pt>
              </c:strCache>
            </c:strRef>
          </c:tx>
          <c:dPt>
            <c:idx val="0"/>
            <c:bubble3D val="0"/>
            <c:spPr>
              <a:solidFill>
                <a:schemeClr val="accent3"/>
              </a:solidFill>
            </c:spPr>
          </c:dPt>
          <c:dPt>
            <c:idx val="1"/>
            <c:bubble3D val="0"/>
            <c:spPr>
              <a:solidFill>
                <a:schemeClr val="accent3">
                  <a:lumMod val="60000"/>
                  <a:lumOff val="40000"/>
                </a:schemeClr>
              </a:solidFill>
            </c:spPr>
          </c:dPt>
          <c:dPt>
            <c:idx val="2"/>
            <c:bubble3D val="0"/>
            <c:spPr>
              <a:solidFill>
                <a:schemeClr val="accent3">
                  <a:lumMod val="75000"/>
                </a:schemeClr>
              </a:solidFill>
            </c:spPr>
          </c:dPt>
          <c:cat>
            <c:strRef>
              <c:f>Sheet1!$A$2:$A$4</c:f>
              <c:strCache>
                <c:ptCount val="3"/>
                <c:pt idx="0">
                  <c:v>Program</c:v>
                </c:pt>
                <c:pt idx="1">
                  <c:v>Administrative</c:v>
                </c:pt>
                <c:pt idx="2">
                  <c:v>Fundraising</c:v>
                </c:pt>
              </c:strCache>
            </c:strRef>
          </c:cat>
          <c:val>
            <c:numRef>
              <c:f>Sheet1!$B$2:$B$4</c:f>
              <c:numCache>
                <c:formatCode>General</c:formatCode>
                <c:ptCount val="3"/>
                <c:pt idx="0">
                  <c:v>85.1</c:v>
                </c:pt>
                <c:pt idx="1">
                  <c:v>7.2</c:v>
                </c:pt>
                <c:pt idx="2">
                  <c:v>7.8</c:v>
                </c:pt>
              </c:numCache>
            </c:numRef>
          </c:val>
        </c:ser>
        <c:dLbls>
          <c:showLegendKey val="0"/>
          <c:showVal val="0"/>
          <c:showCatName val="0"/>
          <c:showSerName val="0"/>
          <c:showPercent val="0"/>
          <c:showBubbleSize val="0"/>
          <c:showLeaderLines val="1"/>
        </c:dLbls>
        <c:firstSliceAng val="0"/>
      </c:pieChart>
    </c:plotArea>
    <c:legend>
      <c:legendPos val="r"/>
      <c:legendEntry>
        <c:idx val="0"/>
        <c:txPr>
          <a:bodyPr/>
          <a:lstStyle/>
          <a:p>
            <a:pPr>
              <a:defRPr>
                <a:latin typeface="Rockwell"/>
                <a:cs typeface="Rockwell"/>
              </a:defRPr>
            </a:pPr>
            <a:endParaRPr lang="en-US"/>
          </a:p>
        </c:txPr>
      </c:legendEntry>
      <c:legendEntry>
        <c:idx val="1"/>
        <c:txPr>
          <a:bodyPr/>
          <a:lstStyle/>
          <a:p>
            <a:pPr>
              <a:defRPr>
                <a:latin typeface="Rockwell"/>
                <a:cs typeface="Rockwell"/>
              </a:defRPr>
            </a:pPr>
            <a:endParaRPr lang="en-US"/>
          </a:p>
        </c:txPr>
      </c:legendEntry>
      <c:legendEntry>
        <c:idx val="2"/>
        <c:txPr>
          <a:bodyPr/>
          <a:lstStyle/>
          <a:p>
            <a:pPr>
              <a:defRPr>
                <a:latin typeface="Rockwell"/>
                <a:cs typeface="Rockwell"/>
              </a:defRPr>
            </a:pPr>
            <a:endParaRPr lang="en-US"/>
          </a:p>
        </c:txPr>
      </c:legendEntry>
      <c:layout>
        <c:manualLayout>
          <c:xMode val="edge"/>
          <c:yMode val="edge"/>
          <c:x val="0.60219696969697001"/>
          <c:y val="0.27523622047244101"/>
          <c:w val="0.38770202020201999"/>
          <c:h val="0.59262772386009899"/>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E2ED1-880D-40CA-B31C-1EA9F78F3BD3}" type="doc">
      <dgm:prSet loTypeId="urn:microsoft.com/office/officeart/2005/8/layout/matrix3" loCatId="matrix" qsTypeId="urn:microsoft.com/office/officeart/2005/8/quickstyle/simple1" qsCatId="simple" csTypeId="urn:microsoft.com/office/officeart/2005/8/colors/accent3_3" csCatId="accent3" phldr="1"/>
      <dgm:spPr/>
      <dgm:t>
        <a:bodyPr/>
        <a:lstStyle/>
        <a:p>
          <a:endParaRPr lang="en-US"/>
        </a:p>
      </dgm:t>
    </dgm:pt>
    <dgm:pt modelId="{17EDB9A4-8F3F-4EB2-BC83-689E62F6668A}">
      <dgm:prSet phldrT="[Text]" custT="1"/>
      <dgm:spPr/>
      <dgm:t>
        <a:bodyPr/>
        <a:lstStyle/>
        <a:p>
          <a:pPr algn="ctr"/>
          <a:r>
            <a:rPr lang="en-US" sz="1400" b="1" i="0" u="sng" dirty="0" smtClean="0">
              <a:latin typeface="Rockwell" panose="02060603020205020403" pitchFamily="18" charset="0"/>
            </a:rPr>
            <a:t>Strength</a:t>
          </a:r>
          <a:endParaRPr lang="en-US" sz="1400" b="1" u="sng" dirty="0" smtClean="0">
            <a:latin typeface="Rockwell" panose="02060603020205020403" pitchFamily="18" charset="0"/>
          </a:endParaRPr>
        </a:p>
        <a:p>
          <a:pPr algn="l" rtl="0"/>
          <a:r>
            <a:rPr lang="en-US" sz="1400" b="0" i="0" u="none" dirty="0" smtClean="0">
              <a:latin typeface="Rockwell" panose="02060603020205020403" pitchFamily="18" charset="0"/>
            </a:rPr>
            <a:t>- Interactive website</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Accessible products</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Positive consumer response to product innovations</a:t>
          </a:r>
          <a:endParaRPr lang="en-US" sz="1400" b="0" dirty="0" smtClean="0">
            <a:latin typeface="Rockwell" panose="02060603020205020403" pitchFamily="18" charset="0"/>
          </a:endParaRPr>
        </a:p>
        <a:p>
          <a:pPr algn="l"/>
          <a:r>
            <a:rPr lang="en-US" sz="1400" b="0" i="0" u="none" dirty="0" smtClean="0">
              <a:latin typeface="Rockwell" panose="02060603020205020403" pitchFamily="18" charset="0"/>
            </a:rPr>
            <a:t>- Improving economy leads to increase in consumer spending</a:t>
          </a:r>
          <a:endParaRPr lang="en-US" sz="1400" dirty="0">
            <a:latin typeface="Rockwell" panose="02060603020205020403" pitchFamily="18" charset="0"/>
          </a:endParaRPr>
        </a:p>
      </dgm:t>
    </dgm:pt>
    <dgm:pt modelId="{E36A9D6B-6BD4-447E-9C4C-8EC442801041}" type="parTrans" cxnId="{43FCE581-9FCF-45EF-99DB-B727E5DAFFDA}">
      <dgm:prSet/>
      <dgm:spPr/>
      <dgm:t>
        <a:bodyPr/>
        <a:lstStyle/>
        <a:p>
          <a:endParaRPr lang="en-US"/>
        </a:p>
      </dgm:t>
    </dgm:pt>
    <dgm:pt modelId="{A1B1A520-EA95-42C9-9BDC-5C2EF6F5AB65}" type="sibTrans" cxnId="{43FCE581-9FCF-45EF-99DB-B727E5DAFFDA}">
      <dgm:prSet/>
      <dgm:spPr/>
      <dgm:t>
        <a:bodyPr/>
        <a:lstStyle/>
        <a:p>
          <a:endParaRPr lang="en-US"/>
        </a:p>
      </dgm:t>
    </dgm:pt>
    <dgm:pt modelId="{87274DB5-F92B-460F-A21C-FF0CFC8D3314}">
      <dgm:prSet phldrT="[Text]" custT="1"/>
      <dgm:spPr/>
      <dgm:t>
        <a:bodyPr/>
        <a:lstStyle/>
        <a:p>
          <a:pPr algn="ctr"/>
          <a:r>
            <a:rPr lang="en-US" sz="1400" b="1" i="0" u="sng" dirty="0" smtClean="0">
              <a:latin typeface="Rockwell" panose="02060603020205020403" pitchFamily="18" charset="0"/>
            </a:rPr>
            <a:t>Weakness</a:t>
          </a:r>
          <a:endParaRPr lang="en-US" sz="1400" b="1" u="sng" dirty="0" smtClean="0">
            <a:latin typeface="Rockwell" panose="02060603020205020403" pitchFamily="18" charset="0"/>
          </a:endParaRPr>
        </a:p>
        <a:p>
          <a:pPr algn="l" rtl="0"/>
          <a:r>
            <a:rPr lang="en-US" sz="1400" b="0" i="0" u="none" dirty="0" smtClean="0">
              <a:latin typeface="Rockwell" panose="02060603020205020403" pitchFamily="18" charset="0"/>
            </a:rPr>
            <a:t>- Minimal marketing/advertising</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Lack of brand awareness</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No specific target market</a:t>
          </a:r>
          <a:endParaRPr lang="en-US" sz="1400" b="0" dirty="0" smtClean="0">
            <a:latin typeface="Rockwell" panose="02060603020205020403" pitchFamily="18" charset="0"/>
          </a:endParaRPr>
        </a:p>
        <a:p>
          <a:pPr algn="l"/>
          <a:r>
            <a:rPr lang="en-US" sz="1400" b="0" i="0" u="none" dirty="0" smtClean="0">
              <a:latin typeface="Rockwell" panose="02060603020205020403" pitchFamily="18" charset="0"/>
            </a:rPr>
            <a:t>- Ineffective reach to NE region</a:t>
          </a:r>
          <a:endParaRPr lang="en-US" sz="1400" dirty="0">
            <a:latin typeface="Rockwell" panose="02060603020205020403" pitchFamily="18" charset="0"/>
          </a:endParaRPr>
        </a:p>
      </dgm:t>
    </dgm:pt>
    <dgm:pt modelId="{D3D7829B-FB5C-44C5-AB87-3CEA726E9A24}" type="parTrans" cxnId="{6834DAD1-EED2-4400-AF91-B55DA306C69A}">
      <dgm:prSet/>
      <dgm:spPr/>
      <dgm:t>
        <a:bodyPr/>
        <a:lstStyle/>
        <a:p>
          <a:endParaRPr lang="en-US"/>
        </a:p>
      </dgm:t>
    </dgm:pt>
    <dgm:pt modelId="{DBB4AD12-A078-49FF-BB0E-657DD55BB144}" type="sibTrans" cxnId="{6834DAD1-EED2-4400-AF91-B55DA306C69A}">
      <dgm:prSet/>
      <dgm:spPr/>
      <dgm:t>
        <a:bodyPr/>
        <a:lstStyle/>
        <a:p>
          <a:endParaRPr lang="en-US"/>
        </a:p>
      </dgm:t>
    </dgm:pt>
    <dgm:pt modelId="{8DCF05A4-FD99-4C51-8DA6-D38C9224BA3E}">
      <dgm:prSet phldrT="[Text]" custT="1"/>
      <dgm:spPr/>
      <dgm:t>
        <a:bodyPr/>
        <a:lstStyle/>
        <a:p>
          <a:pPr algn="ctr"/>
          <a:r>
            <a:rPr lang="en-US" sz="1400" b="1" i="0" u="sng" dirty="0" smtClean="0">
              <a:latin typeface="Rockwell" panose="02060603020205020403" pitchFamily="18" charset="0"/>
            </a:rPr>
            <a:t>Threats</a:t>
          </a:r>
          <a:endParaRPr lang="en-US" sz="1400" b="1" u="sng" dirty="0" smtClean="0">
            <a:latin typeface="Rockwell" panose="02060603020205020403" pitchFamily="18" charset="0"/>
          </a:endParaRPr>
        </a:p>
        <a:p>
          <a:pPr algn="l" rtl="0"/>
          <a:r>
            <a:rPr lang="en-US" sz="1400" b="0" i="0" u="none" dirty="0" smtClean="0">
              <a:latin typeface="Rockwell" panose="02060603020205020403" pitchFamily="18" charset="0"/>
            </a:rPr>
            <a:t>- Competitors competing to gain market share</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Health conscious consumers</a:t>
          </a:r>
          <a:endParaRPr lang="en-US" sz="1400" b="0" dirty="0" smtClean="0">
            <a:latin typeface="Rockwell" panose="02060603020205020403" pitchFamily="18" charset="0"/>
          </a:endParaRPr>
        </a:p>
        <a:p>
          <a:pPr algn="l" rtl="0"/>
          <a:r>
            <a:rPr lang="en-US" sz="1400" b="0" i="0" u="none" dirty="0" smtClean="0">
              <a:latin typeface="Rockwell" panose="02060603020205020403" pitchFamily="18" charset="0"/>
            </a:rPr>
            <a:t>- Rising lease prices</a:t>
          </a:r>
          <a:endParaRPr lang="en-US" sz="1400" b="0" dirty="0" smtClean="0">
            <a:latin typeface="Rockwell" panose="02060603020205020403" pitchFamily="18" charset="0"/>
          </a:endParaRPr>
        </a:p>
        <a:p>
          <a:pPr algn="l"/>
          <a:r>
            <a:rPr lang="en-US" sz="1400" b="0" i="0" u="none" dirty="0" smtClean="0">
              <a:latin typeface="Rockwell" panose="02060603020205020403" pitchFamily="18" charset="0"/>
            </a:rPr>
            <a:t>- Price sensitivity related to raw material costs</a:t>
          </a:r>
          <a:endParaRPr lang="en-US" sz="1400" dirty="0">
            <a:latin typeface="Rockwell" panose="02060603020205020403" pitchFamily="18" charset="0"/>
          </a:endParaRPr>
        </a:p>
      </dgm:t>
    </dgm:pt>
    <dgm:pt modelId="{042D1779-5CA6-43FC-BB29-45B9488A2A52}" type="parTrans" cxnId="{5895977C-D0C6-442B-9DD6-0F7EB0D396E8}">
      <dgm:prSet/>
      <dgm:spPr/>
      <dgm:t>
        <a:bodyPr/>
        <a:lstStyle/>
        <a:p>
          <a:endParaRPr lang="en-US"/>
        </a:p>
      </dgm:t>
    </dgm:pt>
    <dgm:pt modelId="{ED27D03A-F8C4-4FDD-9D35-03E48463E90A}" type="sibTrans" cxnId="{5895977C-D0C6-442B-9DD6-0F7EB0D396E8}">
      <dgm:prSet/>
      <dgm:spPr/>
      <dgm:t>
        <a:bodyPr/>
        <a:lstStyle/>
        <a:p>
          <a:endParaRPr lang="en-US"/>
        </a:p>
      </dgm:t>
    </dgm:pt>
    <dgm:pt modelId="{EAC7CF1D-4EBA-4893-BAA8-A8EC5AD1DE1A}">
      <dgm:prSet phldrT="[Text]" custT="1"/>
      <dgm:spPr/>
      <dgm:t>
        <a:bodyPr/>
        <a:lstStyle/>
        <a:p>
          <a:pPr algn="ctr"/>
          <a:r>
            <a:rPr lang="en-US" sz="1400" b="1" i="0" u="sng" dirty="0" smtClean="0">
              <a:latin typeface="Rockwell" panose="02060603020205020403" pitchFamily="18" charset="0"/>
            </a:rPr>
            <a:t>Opportunity</a:t>
          </a:r>
          <a:endParaRPr lang="en-US" sz="1400" b="1" u="sng" dirty="0" smtClean="0">
            <a:latin typeface="Rockwell" panose="02060603020205020403" pitchFamily="18" charset="0"/>
          </a:endParaRPr>
        </a:p>
        <a:p>
          <a:pPr algn="l" rtl="0"/>
          <a:r>
            <a:rPr lang="en-US" sz="1400" b="0" i="0" u="none" dirty="0" smtClean="0">
              <a:latin typeface="Rockwell" panose="02060603020205020403" pitchFamily="18" charset="0"/>
            </a:rPr>
            <a:t>- Marketing campaign to raise brand awareness</a:t>
          </a:r>
        </a:p>
        <a:p>
          <a:pPr algn="l" rtl="0"/>
          <a:r>
            <a:rPr lang="en-US" sz="1400" b="0" i="0" u="none" dirty="0" smtClean="0">
              <a:latin typeface="Rockwell" panose="02060603020205020403" pitchFamily="18" charset="0"/>
            </a:rPr>
            <a:t>- Growing industry in packaged foods</a:t>
          </a:r>
          <a:endParaRPr lang="en-US" sz="1400" b="0" dirty="0" smtClean="0">
            <a:latin typeface="Rockwell" panose="02060603020205020403" pitchFamily="18" charset="0"/>
          </a:endParaRPr>
        </a:p>
        <a:p>
          <a:pPr algn="l"/>
          <a:r>
            <a:rPr lang="en-US" sz="1400" b="0" i="0" u="none" dirty="0" smtClean="0">
              <a:latin typeface="Rockwell" panose="02060603020205020403" pitchFamily="18" charset="0"/>
            </a:rPr>
            <a:t>- Establishing brand loyalty</a:t>
          </a:r>
          <a:endParaRPr lang="en-US" sz="1400" dirty="0">
            <a:latin typeface="Rockwell" panose="02060603020205020403" pitchFamily="18" charset="0"/>
          </a:endParaRPr>
        </a:p>
      </dgm:t>
    </dgm:pt>
    <dgm:pt modelId="{3D61FA4F-611C-4EE1-BFB4-B4A51023850F}" type="sibTrans" cxnId="{297F5C47-48E5-4292-A975-300095F78969}">
      <dgm:prSet/>
      <dgm:spPr/>
      <dgm:t>
        <a:bodyPr/>
        <a:lstStyle/>
        <a:p>
          <a:endParaRPr lang="en-US"/>
        </a:p>
      </dgm:t>
    </dgm:pt>
    <dgm:pt modelId="{52EB433A-8D93-4162-976F-F855814118DB}" type="parTrans" cxnId="{297F5C47-48E5-4292-A975-300095F78969}">
      <dgm:prSet/>
      <dgm:spPr/>
      <dgm:t>
        <a:bodyPr/>
        <a:lstStyle/>
        <a:p>
          <a:endParaRPr lang="en-US"/>
        </a:p>
      </dgm:t>
    </dgm:pt>
    <dgm:pt modelId="{340403B1-5670-4088-8227-DAF8D5FC1A82}" type="pres">
      <dgm:prSet presAssocID="{516E2ED1-880D-40CA-B31C-1EA9F78F3BD3}" presName="matrix" presStyleCnt="0">
        <dgm:presLayoutVars>
          <dgm:chMax val="1"/>
          <dgm:dir/>
          <dgm:resizeHandles val="exact"/>
        </dgm:presLayoutVars>
      </dgm:prSet>
      <dgm:spPr/>
      <dgm:t>
        <a:bodyPr/>
        <a:lstStyle/>
        <a:p>
          <a:endParaRPr lang="en-US"/>
        </a:p>
      </dgm:t>
    </dgm:pt>
    <dgm:pt modelId="{9100133C-22B7-4FCD-A51A-64169EB4665C}" type="pres">
      <dgm:prSet presAssocID="{516E2ED1-880D-40CA-B31C-1EA9F78F3BD3}" presName="diamond" presStyleLbl="bgShp" presStyleIdx="0" presStyleCnt="1"/>
      <dgm:spPr/>
    </dgm:pt>
    <dgm:pt modelId="{9C293D5E-C882-41B0-BB6F-BFE1D5034073}" type="pres">
      <dgm:prSet presAssocID="{516E2ED1-880D-40CA-B31C-1EA9F78F3BD3}" presName="quad1" presStyleLbl="node1" presStyleIdx="0" presStyleCnt="4" custScaleX="202256" custLinFactNeighborX="-56386" custLinFactNeighborY="-3428">
        <dgm:presLayoutVars>
          <dgm:chMax val="0"/>
          <dgm:chPref val="0"/>
          <dgm:bulletEnabled val="1"/>
        </dgm:presLayoutVars>
      </dgm:prSet>
      <dgm:spPr/>
      <dgm:t>
        <a:bodyPr/>
        <a:lstStyle/>
        <a:p>
          <a:endParaRPr lang="en-US"/>
        </a:p>
      </dgm:t>
    </dgm:pt>
    <dgm:pt modelId="{7C19C8C2-371B-4A7C-B00B-140ACB1C4376}" type="pres">
      <dgm:prSet presAssocID="{516E2ED1-880D-40CA-B31C-1EA9F78F3BD3}" presName="quad2" presStyleLbl="node1" presStyleIdx="1" presStyleCnt="4" custScaleX="208627" custLinFactNeighborX="55786" custLinFactNeighborY="-3428">
        <dgm:presLayoutVars>
          <dgm:chMax val="0"/>
          <dgm:chPref val="0"/>
          <dgm:bulletEnabled val="1"/>
        </dgm:presLayoutVars>
      </dgm:prSet>
      <dgm:spPr/>
      <dgm:t>
        <a:bodyPr/>
        <a:lstStyle/>
        <a:p>
          <a:endParaRPr lang="en-US"/>
        </a:p>
      </dgm:t>
    </dgm:pt>
    <dgm:pt modelId="{7327D54C-B2B8-4BAF-8D75-B6C6286CA7F6}" type="pres">
      <dgm:prSet presAssocID="{516E2ED1-880D-40CA-B31C-1EA9F78F3BD3}" presName="quad3" presStyleLbl="node1" presStyleIdx="2" presStyleCnt="4" custScaleX="207777" custLinFactNeighborX="-58033" custLinFactNeighborY="1905">
        <dgm:presLayoutVars>
          <dgm:chMax val="0"/>
          <dgm:chPref val="0"/>
          <dgm:bulletEnabled val="1"/>
        </dgm:presLayoutVars>
      </dgm:prSet>
      <dgm:spPr/>
      <dgm:t>
        <a:bodyPr/>
        <a:lstStyle/>
        <a:p>
          <a:endParaRPr lang="en-US"/>
        </a:p>
      </dgm:t>
    </dgm:pt>
    <dgm:pt modelId="{F3A9DF84-D39F-4540-82A9-C8F7DF1A2112}" type="pres">
      <dgm:prSet presAssocID="{516E2ED1-880D-40CA-B31C-1EA9F78F3BD3}" presName="quad4" presStyleLbl="node1" presStyleIdx="3" presStyleCnt="4" custScaleX="206508" custLinFactNeighborX="57033" custLinFactNeighborY="1905">
        <dgm:presLayoutVars>
          <dgm:chMax val="0"/>
          <dgm:chPref val="0"/>
          <dgm:bulletEnabled val="1"/>
        </dgm:presLayoutVars>
      </dgm:prSet>
      <dgm:spPr/>
      <dgm:t>
        <a:bodyPr/>
        <a:lstStyle/>
        <a:p>
          <a:endParaRPr lang="en-US"/>
        </a:p>
      </dgm:t>
    </dgm:pt>
  </dgm:ptLst>
  <dgm:cxnLst>
    <dgm:cxn modelId="{BE8751DC-8941-40B8-BC56-27943C924510}" type="presOf" srcId="{516E2ED1-880D-40CA-B31C-1EA9F78F3BD3}" destId="{340403B1-5670-4088-8227-DAF8D5FC1A82}" srcOrd="0" destOrd="0" presId="urn:microsoft.com/office/officeart/2005/8/layout/matrix3"/>
    <dgm:cxn modelId="{CAAF84E0-61D7-4CCD-A220-79586312599D}" type="presOf" srcId="{17EDB9A4-8F3F-4EB2-BC83-689E62F6668A}" destId="{9C293D5E-C882-41B0-BB6F-BFE1D5034073}" srcOrd="0" destOrd="0" presId="urn:microsoft.com/office/officeart/2005/8/layout/matrix3"/>
    <dgm:cxn modelId="{6834DAD1-EED2-4400-AF91-B55DA306C69A}" srcId="{516E2ED1-880D-40CA-B31C-1EA9F78F3BD3}" destId="{87274DB5-F92B-460F-A21C-FF0CFC8D3314}" srcOrd="1" destOrd="0" parTransId="{D3D7829B-FB5C-44C5-AB87-3CEA726E9A24}" sibTransId="{DBB4AD12-A078-49FF-BB0E-657DD55BB144}"/>
    <dgm:cxn modelId="{297F5C47-48E5-4292-A975-300095F78969}" srcId="{516E2ED1-880D-40CA-B31C-1EA9F78F3BD3}" destId="{EAC7CF1D-4EBA-4893-BAA8-A8EC5AD1DE1A}" srcOrd="2" destOrd="0" parTransId="{52EB433A-8D93-4162-976F-F855814118DB}" sibTransId="{3D61FA4F-611C-4EE1-BFB4-B4A51023850F}"/>
    <dgm:cxn modelId="{5895977C-D0C6-442B-9DD6-0F7EB0D396E8}" srcId="{516E2ED1-880D-40CA-B31C-1EA9F78F3BD3}" destId="{8DCF05A4-FD99-4C51-8DA6-D38C9224BA3E}" srcOrd="3" destOrd="0" parTransId="{042D1779-5CA6-43FC-BB29-45B9488A2A52}" sibTransId="{ED27D03A-F8C4-4FDD-9D35-03E48463E90A}"/>
    <dgm:cxn modelId="{43FCE581-9FCF-45EF-99DB-B727E5DAFFDA}" srcId="{516E2ED1-880D-40CA-B31C-1EA9F78F3BD3}" destId="{17EDB9A4-8F3F-4EB2-BC83-689E62F6668A}" srcOrd="0" destOrd="0" parTransId="{E36A9D6B-6BD4-447E-9C4C-8EC442801041}" sibTransId="{A1B1A520-EA95-42C9-9BDC-5C2EF6F5AB65}"/>
    <dgm:cxn modelId="{18D17728-1A47-4C7F-9AB7-27F28A8CD24F}" type="presOf" srcId="{87274DB5-F92B-460F-A21C-FF0CFC8D3314}" destId="{7C19C8C2-371B-4A7C-B00B-140ACB1C4376}" srcOrd="0" destOrd="0" presId="urn:microsoft.com/office/officeart/2005/8/layout/matrix3"/>
    <dgm:cxn modelId="{4C2FACF6-AB6F-4C8E-ACDB-CBB40B977220}" type="presOf" srcId="{8DCF05A4-FD99-4C51-8DA6-D38C9224BA3E}" destId="{F3A9DF84-D39F-4540-82A9-C8F7DF1A2112}" srcOrd="0" destOrd="0" presId="urn:microsoft.com/office/officeart/2005/8/layout/matrix3"/>
    <dgm:cxn modelId="{50AF899B-4EAD-4AC6-B144-C5F02A504A7F}" type="presOf" srcId="{EAC7CF1D-4EBA-4893-BAA8-A8EC5AD1DE1A}" destId="{7327D54C-B2B8-4BAF-8D75-B6C6286CA7F6}" srcOrd="0" destOrd="0" presId="urn:microsoft.com/office/officeart/2005/8/layout/matrix3"/>
    <dgm:cxn modelId="{EBFF023A-EA35-4261-BA92-12D35164467D}" type="presParOf" srcId="{340403B1-5670-4088-8227-DAF8D5FC1A82}" destId="{9100133C-22B7-4FCD-A51A-64169EB4665C}" srcOrd="0" destOrd="0" presId="urn:microsoft.com/office/officeart/2005/8/layout/matrix3"/>
    <dgm:cxn modelId="{D0D17860-3F65-4692-A23E-CCC49250733F}" type="presParOf" srcId="{340403B1-5670-4088-8227-DAF8D5FC1A82}" destId="{9C293D5E-C882-41B0-BB6F-BFE1D5034073}" srcOrd="1" destOrd="0" presId="urn:microsoft.com/office/officeart/2005/8/layout/matrix3"/>
    <dgm:cxn modelId="{7A529C2F-1916-4487-8A09-47F35C983ACA}" type="presParOf" srcId="{340403B1-5670-4088-8227-DAF8D5FC1A82}" destId="{7C19C8C2-371B-4A7C-B00B-140ACB1C4376}" srcOrd="2" destOrd="0" presId="urn:microsoft.com/office/officeart/2005/8/layout/matrix3"/>
    <dgm:cxn modelId="{D158B4DF-3C2B-4E02-9DFF-A4B226827700}" type="presParOf" srcId="{340403B1-5670-4088-8227-DAF8D5FC1A82}" destId="{7327D54C-B2B8-4BAF-8D75-B6C6286CA7F6}" srcOrd="3" destOrd="0" presId="urn:microsoft.com/office/officeart/2005/8/layout/matrix3"/>
    <dgm:cxn modelId="{3D61A817-4DC8-4E43-B0E3-FA7B372E9A3B}" type="presParOf" srcId="{340403B1-5670-4088-8227-DAF8D5FC1A82}" destId="{F3A9DF84-D39F-4540-82A9-C8F7DF1A2112}"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953780-17E3-4587-94B9-A9D3536CC7EE}" type="doc">
      <dgm:prSet loTypeId="urn:microsoft.com/office/officeart/2011/layout/InterconnectedBlockProcess" loCatId="process" qsTypeId="urn:microsoft.com/office/officeart/2005/8/quickstyle/simple1" qsCatId="simple" csTypeId="urn:microsoft.com/office/officeart/2005/8/colors/accent3_3" csCatId="accent3" phldr="1"/>
      <dgm:spPr/>
      <dgm:t>
        <a:bodyPr/>
        <a:lstStyle/>
        <a:p>
          <a:endParaRPr lang="en-US"/>
        </a:p>
      </dgm:t>
    </dgm:pt>
    <dgm:pt modelId="{BB7235BD-434C-4012-A276-CA81DD51E0B5}">
      <dgm:prSet phldrT="[Text]" custT="1"/>
      <dgm:spPr/>
      <dgm:t>
        <a:bodyPr/>
        <a:lstStyle/>
        <a:p>
          <a:r>
            <a:rPr lang="en-US" sz="1800" b="1" dirty="0" smtClean="0">
              <a:latin typeface="Rockwell" panose="02060603020205020403" pitchFamily="18" charset="0"/>
            </a:rPr>
            <a:t>Segment</a:t>
          </a:r>
          <a:endParaRPr lang="en-US" sz="1800" b="1" dirty="0">
            <a:latin typeface="Rockwell" panose="02060603020205020403" pitchFamily="18" charset="0"/>
          </a:endParaRPr>
        </a:p>
      </dgm:t>
    </dgm:pt>
    <dgm:pt modelId="{E3BAC8DA-8726-4815-9C44-96F7F1E74A61}" type="parTrans" cxnId="{E31FF24E-EE92-4AAD-9101-B58D2E9898C4}">
      <dgm:prSet/>
      <dgm:spPr/>
      <dgm:t>
        <a:bodyPr/>
        <a:lstStyle/>
        <a:p>
          <a:endParaRPr lang="en-US"/>
        </a:p>
      </dgm:t>
    </dgm:pt>
    <dgm:pt modelId="{58D824B6-F393-4509-8E3C-C0B2E9EF795C}" type="sibTrans" cxnId="{E31FF24E-EE92-4AAD-9101-B58D2E9898C4}">
      <dgm:prSet/>
      <dgm:spPr/>
      <dgm:t>
        <a:bodyPr/>
        <a:lstStyle/>
        <a:p>
          <a:endParaRPr lang="en-US"/>
        </a:p>
      </dgm:t>
    </dgm:pt>
    <dgm:pt modelId="{F3265EBA-FDFD-40B9-A5F9-5019F68C84F5}">
      <dgm:prSet phldrT="[Text]" custT="1"/>
      <dgm:spPr/>
      <dgm:t>
        <a:bodyPr/>
        <a:lstStyle/>
        <a:p>
          <a:r>
            <a:rPr lang="en-US" sz="1800" dirty="0" smtClean="0">
              <a:latin typeface="Rockwell" panose="02060603020205020403" pitchFamily="18" charset="0"/>
            </a:rPr>
            <a:t>Lunch</a:t>
          </a:r>
        </a:p>
        <a:p>
          <a:r>
            <a:rPr lang="en-US" sz="1800" dirty="0" smtClean="0">
              <a:latin typeface="Rockwell" panose="02060603020205020403" pitchFamily="18" charset="0"/>
            </a:rPr>
            <a:t>Snacks</a:t>
          </a:r>
        </a:p>
        <a:p>
          <a:r>
            <a:rPr lang="en-US" sz="1800" dirty="0" smtClean="0">
              <a:latin typeface="Rockwell" panose="02060603020205020403" pitchFamily="18" charset="0"/>
            </a:rPr>
            <a:t>Desserts</a:t>
          </a:r>
          <a:endParaRPr lang="en-US" sz="1800" dirty="0">
            <a:latin typeface="Rockwell" panose="02060603020205020403" pitchFamily="18" charset="0"/>
          </a:endParaRPr>
        </a:p>
      </dgm:t>
    </dgm:pt>
    <dgm:pt modelId="{5ABA3EAE-ED56-4A88-9241-FB77E3669BD3}" type="parTrans" cxnId="{BCE1D4D5-0D5F-4E54-A4E9-5BFA272FBA50}">
      <dgm:prSet/>
      <dgm:spPr/>
      <dgm:t>
        <a:bodyPr/>
        <a:lstStyle/>
        <a:p>
          <a:endParaRPr lang="en-US"/>
        </a:p>
      </dgm:t>
    </dgm:pt>
    <dgm:pt modelId="{918E31F3-507F-4920-844B-227707E9402B}" type="sibTrans" cxnId="{BCE1D4D5-0D5F-4E54-A4E9-5BFA272FBA50}">
      <dgm:prSet/>
      <dgm:spPr/>
      <dgm:t>
        <a:bodyPr/>
        <a:lstStyle/>
        <a:p>
          <a:endParaRPr lang="en-US"/>
        </a:p>
      </dgm:t>
    </dgm:pt>
    <dgm:pt modelId="{5A84402B-4924-4AD8-9512-ED8437BDF7A6}">
      <dgm:prSet phldrT="[Text]" custT="1"/>
      <dgm:spPr/>
      <dgm:t>
        <a:bodyPr/>
        <a:lstStyle/>
        <a:p>
          <a:r>
            <a:rPr lang="en-US" sz="1800" b="1" dirty="0" smtClean="0">
              <a:latin typeface="Rockwell" panose="02060603020205020403" pitchFamily="18" charset="0"/>
            </a:rPr>
            <a:t>Target</a:t>
          </a:r>
          <a:endParaRPr lang="en-US" sz="1800" b="1" dirty="0">
            <a:latin typeface="Rockwell" panose="02060603020205020403" pitchFamily="18" charset="0"/>
          </a:endParaRPr>
        </a:p>
      </dgm:t>
    </dgm:pt>
    <dgm:pt modelId="{60035F77-D06D-4F7C-99DF-ECBF3A512B59}" type="parTrans" cxnId="{2D47904B-BD10-49FA-9EB0-F1A42A7324D2}">
      <dgm:prSet/>
      <dgm:spPr/>
      <dgm:t>
        <a:bodyPr/>
        <a:lstStyle/>
        <a:p>
          <a:endParaRPr lang="en-US"/>
        </a:p>
      </dgm:t>
    </dgm:pt>
    <dgm:pt modelId="{440A050D-1DE5-4F89-8A6C-AAA9D88D561A}" type="sibTrans" cxnId="{2D47904B-BD10-49FA-9EB0-F1A42A7324D2}">
      <dgm:prSet/>
      <dgm:spPr/>
      <dgm:t>
        <a:bodyPr/>
        <a:lstStyle/>
        <a:p>
          <a:endParaRPr lang="en-US"/>
        </a:p>
      </dgm:t>
    </dgm:pt>
    <dgm:pt modelId="{F7D712C9-0C51-4801-A9EA-E5285369F8DA}">
      <dgm:prSet phldrT="[Text]" custT="1"/>
      <dgm:spPr/>
      <dgm:t>
        <a:bodyPr/>
        <a:lstStyle/>
        <a:p>
          <a:r>
            <a:rPr lang="en-US" sz="1800" dirty="0" smtClean="0">
              <a:latin typeface="Rockwell" panose="02060603020205020403" pitchFamily="18" charset="0"/>
            </a:rPr>
            <a:t>Families</a:t>
          </a:r>
          <a:endParaRPr lang="en-US" sz="1800" dirty="0">
            <a:latin typeface="Rockwell" panose="02060603020205020403" pitchFamily="18" charset="0"/>
          </a:endParaRPr>
        </a:p>
      </dgm:t>
    </dgm:pt>
    <dgm:pt modelId="{5D2E45D3-865B-4A72-857B-01FC91746042}" type="parTrans" cxnId="{93A16422-C166-449B-90B6-5FFD2C9CB70C}">
      <dgm:prSet/>
      <dgm:spPr/>
      <dgm:t>
        <a:bodyPr/>
        <a:lstStyle/>
        <a:p>
          <a:endParaRPr lang="en-US"/>
        </a:p>
      </dgm:t>
    </dgm:pt>
    <dgm:pt modelId="{E1243494-5DC6-49F3-B8F8-3712832A2B0F}" type="sibTrans" cxnId="{93A16422-C166-449B-90B6-5FFD2C9CB70C}">
      <dgm:prSet/>
      <dgm:spPr/>
      <dgm:t>
        <a:bodyPr/>
        <a:lstStyle/>
        <a:p>
          <a:endParaRPr lang="en-US"/>
        </a:p>
      </dgm:t>
    </dgm:pt>
    <dgm:pt modelId="{3774AE19-E804-4A5E-9B08-B319992560E7}">
      <dgm:prSet phldrT="[Text]" custT="1"/>
      <dgm:spPr/>
      <dgm:t>
        <a:bodyPr/>
        <a:lstStyle/>
        <a:p>
          <a:r>
            <a:rPr lang="en-US" sz="1800" b="1" dirty="0" smtClean="0">
              <a:latin typeface="Rockwell" panose="02060603020205020403" pitchFamily="18" charset="0"/>
            </a:rPr>
            <a:t>Positioning</a:t>
          </a:r>
          <a:endParaRPr lang="en-US" sz="1800" b="1" dirty="0">
            <a:latin typeface="Rockwell" panose="02060603020205020403" pitchFamily="18" charset="0"/>
          </a:endParaRPr>
        </a:p>
      </dgm:t>
    </dgm:pt>
    <dgm:pt modelId="{431CE62F-A1C4-40D8-AA53-8AD8F9F4CAAE}" type="parTrans" cxnId="{380BED8F-2347-4C00-A36A-C4F607BEB8D1}">
      <dgm:prSet/>
      <dgm:spPr/>
      <dgm:t>
        <a:bodyPr/>
        <a:lstStyle/>
        <a:p>
          <a:endParaRPr lang="en-US"/>
        </a:p>
      </dgm:t>
    </dgm:pt>
    <dgm:pt modelId="{2D4517AC-EE25-477A-B10D-D4C6F61E0D49}" type="sibTrans" cxnId="{380BED8F-2347-4C00-A36A-C4F607BEB8D1}">
      <dgm:prSet/>
      <dgm:spPr/>
      <dgm:t>
        <a:bodyPr/>
        <a:lstStyle/>
        <a:p>
          <a:endParaRPr lang="en-US"/>
        </a:p>
      </dgm:t>
    </dgm:pt>
    <dgm:pt modelId="{20267926-8B68-40D3-B768-D4877B81B949}">
      <dgm:prSet phldrT="[Text]" custT="1"/>
      <dgm:spPr/>
      <dgm:t>
        <a:bodyPr/>
        <a:lstStyle/>
        <a:p>
          <a:pPr rtl="0"/>
          <a:r>
            <a:rPr lang="en-US" sz="1800" b="0" i="0" u="none" dirty="0" smtClean="0">
              <a:latin typeface="Rockwell" panose="02060603020205020403" pitchFamily="18" charset="0"/>
            </a:rPr>
            <a:t>A company that offers consumers quality products that brings families together to share memorable meals and moments </a:t>
          </a:r>
          <a:endParaRPr lang="en-US" sz="1800" dirty="0">
            <a:latin typeface="Rockwell" panose="02060603020205020403" pitchFamily="18" charset="0"/>
          </a:endParaRPr>
        </a:p>
      </dgm:t>
    </dgm:pt>
    <dgm:pt modelId="{8B921DE8-A224-41C1-B221-B43AB3ED4653}" type="parTrans" cxnId="{00A95D9A-A00B-4E9A-8C03-764B0DFFA282}">
      <dgm:prSet/>
      <dgm:spPr/>
      <dgm:t>
        <a:bodyPr/>
        <a:lstStyle/>
        <a:p>
          <a:endParaRPr lang="en-US"/>
        </a:p>
      </dgm:t>
    </dgm:pt>
    <dgm:pt modelId="{5AE27D5D-FA80-4961-A4C1-798A46F02D11}" type="sibTrans" cxnId="{00A95D9A-A00B-4E9A-8C03-764B0DFFA282}">
      <dgm:prSet/>
      <dgm:spPr/>
      <dgm:t>
        <a:bodyPr/>
        <a:lstStyle/>
        <a:p>
          <a:endParaRPr lang="en-US"/>
        </a:p>
      </dgm:t>
    </dgm:pt>
    <dgm:pt modelId="{BA63907C-B55B-4E6B-9620-481A4D54266B}" type="pres">
      <dgm:prSet presAssocID="{92953780-17E3-4587-94B9-A9D3536CC7EE}" presName="Name0" presStyleCnt="0">
        <dgm:presLayoutVars>
          <dgm:chMax val="7"/>
          <dgm:chPref val="5"/>
          <dgm:dir/>
          <dgm:animOne val="branch"/>
          <dgm:animLvl val="lvl"/>
        </dgm:presLayoutVars>
      </dgm:prSet>
      <dgm:spPr/>
      <dgm:t>
        <a:bodyPr/>
        <a:lstStyle/>
        <a:p>
          <a:endParaRPr lang="en-US"/>
        </a:p>
      </dgm:t>
    </dgm:pt>
    <dgm:pt modelId="{70A20D97-A8BE-4648-BD6B-89ABD206363C}" type="pres">
      <dgm:prSet presAssocID="{3774AE19-E804-4A5E-9B08-B319992560E7}" presName="ChildAccent3" presStyleCnt="0"/>
      <dgm:spPr/>
    </dgm:pt>
    <dgm:pt modelId="{3D730360-5488-465C-998D-445D1FCCC8F9}" type="pres">
      <dgm:prSet presAssocID="{3774AE19-E804-4A5E-9B08-B319992560E7}" presName="ChildAccent" presStyleLbl="alignImgPlace1" presStyleIdx="0" presStyleCnt="3"/>
      <dgm:spPr/>
      <dgm:t>
        <a:bodyPr/>
        <a:lstStyle/>
        <a:p>
          <a:endParaRPr lang="en-US"/>
        </a:p>
      </dgm:t>
    </dgm:pt>
    <dgm:pt modelId="{86309BB7-B08A-4988-8BE4-828930CCBFD2}" type="pres">
      <dgm:prSet presAssocID="{3774AE19-E804-4A5E-9B08-B319992560E7}" presName="Child3" presStyleLbl="revTx" presStyleIdx="0" presStyleCnt="0">
        <dgm:presLayoutVars>
          <dgm:chMax val="0"/>
          <dgm:chPref val="0"/>
          <dgm:bulletEnabled val="1"/>
        </dgm:presLayoutVars>
      </dgm:prSet>
      <dgm:spPr/>
      <dgm:t>
        <a:bodyPr/>
        <a:lstStyle/>
        <a:p>
          <a:endParaRPr lang="en-US"/>
        </a:p>
      </dgm:t>
    </dgm:pt>
    <dgm:pt modelId="{4C6FC105-E5EF-432E-B20A-E4B686478203}" type="pres">
      <dgm:prSet presAssocID="{3774AE19-E804-4A5E-9B08-B319992560E7}" presName="Parent3" presStyleLbl="node1" presStyleIdx="0" presStyleCnt="3">
        <dgm:presLayoutVars>
          <dgm:chMax val="2"/>
          <dgm:chPref val="1"/>
          <dgm:bulletEnabled val="1"/>
        </dgm:presLayoutVars>
      </dgm:prSet>
      <dgm:spPr/>
      <dgm:t>
        <a:bodyPr/>
        <a:lstStyle/>
        <a:p>
          <a:endParaRPr lang="en-US"/>
        </a:p>
      </dgm:t>
    </dgm:pt>
    <dgm:pt modelId="{8D7E5A96-FB09-4F3C-AF62-8F0B3FA04417}" type="pres">
      <dgm:prSet presAssocID="{5A84402B-4924-4AD8-9512-ED8437BDF7A6}" presName="ChildAccent2" presStyleCnt="0"/>
      <dgm:spPr/>
    </dgm:pt>
    <dgm:pt modelId="{8863E772-99CD-4243-A776-2159C5827E19}" type="pres">
      <dgm:prSet presAssocID="{5A84402B-4924-4AD8-9512-ED8437BDF7A6}" presName="ChildAccent" presStyleLbl="alignImgPlace1" presStyleIdx="1" presStyleCnt="3"/>
      <dgm:spPr/>
      <dgm:t>
        <a:bodyPr/>
        <a:lstStyle/>
        <a:p>
          <a:endParaRPr lang="en-US"/>
        </a:p>
      </dgm:t>
    </dgm:pt>
    <dgm:pt modelId="{E52D43CB-49B9-4213-A86D-4A34E46F9965}" type="pres">
      <dgm:prSet presAssocID="{5A84402B-4924-4AD8-9512-ED8437BDF7A6}" presName="Child2" presStyleLbl="revTx" presStyleIdx="0" presStyleCnt="0">
        <dgm:presLayoutVars>
          <dgm:chMax val="0"/>
          <dgm:chPref val="0"/>
          <dgm:bulletEnabled val="1"/>
        </dgm:presLayoutVars>
      </dgm:prSet>
      <dgm:spPr/>
      <dgm:t>
        <a:bodyPr/>
        <a:lstStyle/>
        <a:p>
          <a:endParaRPr lang="en-US"/>
        </a:p>
      </dgm:t>
    </dgm:pt>
    <dgm:pt modelId="{9B14914F-81BC-42CA-82CD-26162227087F}" type="pres">
      <dgm:prSet presAssocID="{5A84402B-4924-4AD8-9512-ED8437BDF7A6}" presName="Parent2" presStyleLbl="node1" presStyleIdx="1" presStyleCnt="3">
        <dgm:presLayoutVars>
          <dgm:chMax val="2"/>
          <dgm:chPref val="1"/>
          <dgm:bulletEnabled val="1"/>
        </dgm:presLayoutVars>
      </dgm:prSet>
      <dgm:spPr/>
      <dgm:t>
        <a:bodyPr/>
        <a:lstStyle/>
        <a:p>
          <a:endParaRPr lang="en-US"/>
        </a:p>
      </dgm:t>
    </dgm:pt>
    <dgm:pt modelId="{D31BF47F-DD5F-49E9-9E63-E4716F09CCDA}" type="pres">
      <dgm:prSet presAssocID="{BB7235BD-434C-4012-A276-CA81DD51E0B5}" presName="ChildAccent1" presStyleCnt="0"/>
      <dgm:spPr/>
    </dgm:pt>
    <dgm:pt modelId="{886A32A5-D5D0-47BF-8E33-9725358633B0}" type="pres">
      <dgm:prSet presAssocID="{BB7235BD-434C-4012-A276-CA81DD51E0B5}" presName="ChildAccent" presStyleLbl="alignImgPlace1" presStyleIdx="2" presStyleCnt="3"/>
      <dgm:spPr/>
      <dgm:t>
        <a:bodyPr/>
        <a:lstStyle/>
        <a:p>
          <a:endParaRPr lang="en-US"/>
        </a:p>
      </dgm:t>
    </dgm:pt>
    <dgm:pt modelId="{7164FADA-E74E-47BE-8452-94AF9942D952}" type="pres">
      <dgm:prSet presAssocID="{BB7235BD-434C-4012-A276-CA81DD51E0B5}" presName="Child1" presStyleLbl="revTx" presStyleIdx="0" presStyleCnt="0">
        <dgm:presLayoutVars>
          <dgm:chMax val="0"/>
          <dgm:chPref val="0"/>
          <dgm:bulletEnabled val="1"/>
        </dgm:presLayoutVars>
      </dgm:prSet>
      <dgm:spPr/>
      <dgm:t>
        <a:bodyPr/>
        <a:lstStyle/>
        <a:p>
          <a:endParaRPr lang="en-US"/>
        </a:p>
      </dgm:t>
    </dgm:pt>
    <dgm:pt modelId="{D9CBCA61-7D92-466A-8B36-2F3D91FF0340}" type="pres">
      <dgm:prSet presAssocID="{BB7235BD-434C-4012-A276-CA81DD51E0B5}" presName="Parent1" presStyleLbl="node1" presStyleIdx="2" presStyleCnt="3">
        <dgm:presLayoutVars>
          <dgm:chMax val="2"/>
          <dgm:chPref val="1"/>
          <dgm:bulletEnabled val="1"/>
        </dgm:presLayoutVars>
      </dgm:prSet>
      <dgm:spPr/>
      <dgm:t>
        <a:bodyPr/>
        <a:lstStyle/>
        <a:p>
          <a:endParaRPr lang="en-US"/>
        </a:p>
      </dgm:t>
    </dgm:pt>
  </dgm:ptLst>
  <dgm:cxnLst>
    <dgm:cxn modelId="{51C9F87D-7629-4070-919D-66B66BBAD674}" type="presOf" srcId="{20267926-8B68-40D3-B768-D4877B81B949}" destId="{86309BB7-B08A-4988-8BE4-828930CCBFD2}" srcOrd="1" destOrd="0" presId="urn:microsoft.com/office/officeart/2011/layout/InterconnectedBlockProcess"/>
    <dgm:cxn modelId="{BCE1D4D5-0D5F-4E54-A4E9-5BFA272FBA50}" srcId="{BB7235BD-434C-4012-A276-CA81DD51E0B5}" destId="{F3265EBA-FDFD-40B9-A5F9-5019F68C84F5}" srcOrd="0" destOrd="0" parTransId="{5ABA3EAE-ED56-4A88-9241-FB77E3669BD3}" sibTransId="{918E31F3-507F-4920-844B-227707E9402B}"/>
    <dgm:cxn modelId="{501D2225-EB29-4988-9DDF-BFB68CC9B898}" type="presOf" srcId="{BB7235BD-434C-4012-A276-CA81DD51E0B5}" destId="{D9CBCA61-7D92-466A-8B36-2F3D91FF0340}" srcOrd="0" destOrd="0" presId="urn:microsoft.com/office/officeart/2011/layout/InterconnectedBlockProcess"/>
    <dgm:cxn modelId="{348FD5BC-D1AD-4DBE-A998-80C5EFB3C06F}" type="presOf" srcId="{F7D712C9-0C51-4801-A9EA-E5285369F8DA}" destId="{E52D43CB-49B9-4213-A86D-4A34E46F9965}" srcOrd="1" destOrd="0" presId="urn:microsoft.com/office/officeart/2011/layout/InterconnectedBlockProcess"/>
    <dgm:cxn modelId="{9D3ADEB7-93DC-405B-8560-851B03D047CD}" type="presOf" srcId="{92953780-17E3-4587-94B9-A9D3536CC7EE}" destId="{BA63907C-B55B-4E6B-9620-481A4D54266B}" srcOrd="0" destOrd="0" presId="urn:microsoft.com/office/officeart/2011/layout/InterconnectedBlockProcess"/>
    <dgm:cxn modelId="{AF7904C9-4142-4500-AB67-F87024768CBF}" type="presOf" srcId="{5A84402B-4924-4AD8-9512-ED8437BDF7A6}" destId="{9B14914F-81BC-42CA-82CD-26162227087F}" srcOrd="0" destOrd="0" presId="urn:microsoft.com/office/officeart/2011/layout/InterconnectedBlockProcess"/>
    <dgm:cxn modelId="{E31FF24E-EE92-4AAD-9101-B58D2E9898C4}" srcId="{92953780-17E3-4587-94B9-A9D3536CC7EE}" destId="{BB7235BD-434C-4012-A276-CA81DD51E0B5}" srcOrd="0" destOrd="0" parTransId="{E3BAC8DA-8726-4815-9C44-96F7F1E74A61}" sibTransId="{58D824B6-F393-4509-8E3C-C0B2E9EF795C}"/>
    <dgm:cxn modelId="{2D47904B-BD10-49FA-9EB0-F1A42A7324D2}" srcId="{92953780-17E3-4587-94B9-A9D3536CC7EE}" destId="{5A84402B-4924-4AD8-9512-ED8437BDF7A6}" srcOrd="1" destOrd="0" parTransId="{60035F77-D06D-4F7C-99DF-ECBF3A512B59}" sibTransId="{440A050D-1DE5-4F89-8A6C-AAA9D88D561A}"/>
    <dgm:cxn modelId="{49E695F2-DB46-4B6B-9E55-9F68F34B3AC0}" type="presOf" srcId="{F7D712C9-0C51-4801-A9EA-E5285369F8DA}" destId="{8863E772-99CD-4243-A776-2159C5827E19}" srcOrd="0" destOrd="0" presId="urn:microsoft.com/office/officeart/2011/layout/InterconnectedBlockProcess"/>
    <dgm:cxn modelId="{BD91AB39-C0D6-4E29-93E4-09CB7947068B}" type="presOf" srcId="{3774AE19-E804-4A5E-9B08-B319992560E7}" destId="{4C6FC105-E5EF-432E-B20A-E4B686478203}" srcOrd="0" destOrd="0" presId="urn:microsoft.com/office/officeart/2011/layout/InterconnectedBlockProcess"/>
    <dgm:cxn modelId="{93A16422-C166-449B-90B6-5FFD2C9CB70C}" srcId="{5A84402B-4924-4AD8-9512-ED8437BDF7A6}" destId="{F7D712C9-0C51-4801-A9EA-E5285369F8DA}" srcOrd="0" destOrd="0" parTransId="{5D2E45D3-865B-4A72-857B-01FC91746042}" sibTransId="{E1243494-5DC6-49F3-B8F8-3712832A2B0F}"/>
    <dgm:cxn modelId="{741FF757-EBBB-4974-A019-F3023E59B91F}" type="presOf" srcId="{F3265EBA-FDFD-40B9-A5F9-5019F68C84F5}" destId="{886A32A5-D5D0-47BF-8E33-9725358633B0}" srcOrd="0" destOrd="0" presId="urn:microsoft.com/office/officeart/2011/layout/InterconnectedBlockProcess"/>
    <dgm:cxn modelId="{B1D24AC9-8423-4C81-A850-327982BD5574}" type="presOf" srcId="{F3265EBA-FDFD-40B9-A5F9-5019F68C84F5}" destId="{7164FADA-E74E-47BE-8452-94AF9942D952}" srcOrd="1" destOrd="0" presId="urn:microsoft.com/office/officeart/2011/layout/InterconnectedBlockProcess"/>
    <dgm:cxn modelId="{380BED8F-2347-4C00-A36A-C4F607BEB8D1}" srcId="{92953780-17E3-4587-94B9-A9D3536CC7EE}" destId="{3774AE19-E804-4A5E-9B08-B319992560E7}" srcOrd="2" destOrd="0" parTransId="{431CE62F-A1C4-40D8-AA53-8AD8F9F4CAAE}" sibTransId="{2D4517AC-EE25-477A-B10D-D4C6F61E0D49}"/>
    <dgm:cxn modelId="{BFAA2AC7-5090-49B5-9018-4BEE8706369E}" type="presOf" srcId="{20267926-8B68-40D3-B768-D4877B81B949}" destId="{3D730360-5488-465C-998D-445D1FCCC8F9}" srcOrd="0" destOrd="0" presId="urn:microsoft.com/office/officeart/2011/layout/InterconnectedBlockProcess"/>
    <dgm:cxn modelId="{00A95D9A-A00B-4E9A-8C03-764B0DFFA282}" srcId="{3774AE19-E804-4A5E-9B08-B319992560E7}" destId="{20267926-8B68-40D3-B768-D4877B81B949}" srcOrd="0" destOrd="0" parTransId="{8B921DE8-A224-41C1-B221-B43AB3ED4653}" sibTransId="{5AE27D5D-FA80-4961-A4C1-798A46F02D11}"/>
    <dgm:cxn modelId="{4CCD2602-D8AC-48ED-AA98-1CEDB7938718}" type="presParOf" srcId="{BA63907C-B55B-4E6B-9620-481A4D54266B}" destId="{70A20D97-A8BE-4648-BD6B-89ABD206363C}" srcOrd="0" destOrd="0" presId="urn:microsoft.com/office/officeart/2011/layout/InterconnectedBlockProcess"/>
    <dgm:cxn modelId="{CD119958-50A8-4D5A-BAF4-BFA237DAD88F}" type="presParOf" srcId="{70A20D97-A8BE-4648-BD6B-89ABD206363C}" destId="{3D730360-5488-465C-998D-445D1FCCC8F9}" srcOrd="0" destOrd="0" presId="urn:microsoft.com/office/officeart/2011/layout/InterconnectedBlockProcess"/>
    <dgm:cxn modelId="{335ED5E9-D3B3-4CB9-A2E3-C7171740726B}" type="presParOf" srcId="{BA63907C-B55B-4E6B-9620-481A4D54266B}" destId="{86309BB7-B08A-4988-8BE4-828930CCBFD2}" srcOrd="1" destOrd="0" presId="urn:microsoft.com/office/officeart/2011/layout/InterconnectedBlockProcess"/>
    <dgm:cxn modelId="{3251C5B4-9C93-4B46-BBA8-5D4F03865C3D}" type="presParOf" srcId="{BA63907C-B55B-4E6B-9620-481A4D54266B}" destId="{4C6FC105-E5EF-432E-B20A-E4B686478203}" srcOrd="2" destOrd="0" presId="urn:microsoft.com/office/officeart/2011/layout/InterconnectedBlockProcess"/>
    <dgm:cxn modelId="{130457E7-C56D-4D2F-AA02-2628874099C5}" type="presParOf" srcId="{BA63907C-B55B-4E6B-9620-481A4D54266B}" destId="{8D7E5A96-FB09-4F3C-AF62-8F0B3FA04417}" srcOrd="3" destOrd="0" presId="urn:microsoft.com/office/officeart/2011/layout/InterconnectedBlockProcess"/>
    <dgm:cxn modelId="{3A0A60A3-9C1F-43D1-A14F-4E7FDDA500A5}" type="presParOf" srcId="{8D7E5A96-FB09-4F3C-AF62-8F0B3FA04417}" destId="{8863E772-99CD-4243-A776-2159C5827E19}" srcOrd="0" destOrd="0" presId="urn:microsoft.com/office/officeart/2011/layout/InterconnectedBlockProcess"/>
    <dgm:cxn modelId="{582BE598-61B3-41E5-8957-AB3BAB4C2E15}" type="presParOf" srcId="{BA63907C-B55B-4E6B-9620-481A4D54266B}" destId="{E52D43CB-49B9-4213-A86D-4A34E46F9965}" srcOrd="4" destOrd="0" presId="urn:microsoft.com/office/officeart/2011/layout/InterconnectedBlockProcess"/>
    <dgm:cxn modelId="{FA4B1352-327D-47A1-AA57-5F264DEA232F}" type="presParOf" srcId="{BA63907C-B55B-4E6B-9620-481A4D54266B}" destId="{9B14914F-81BC-42CA-82CD-26162227087F}" srcOrd="5" destOrd="0" presId="urn:microsoft.com/office/officeart/2011/layout/InterconnectedBlockProcess"/>
    <dgm:cxn modelId="{C3E60157-0157-400A-8C5C-D0D0051B6AD1}" type="presParOf" srcId="{BA63907C-B55B-4E6B-9620-481A4D54266B}" destId="{D31BF47F-DD5F-49E9-9E63-E4716F09CCDA}" srcOrd="6" destOrd="0" presId="urn:microsoft.com/office/officeart/2011/layout/InterconnectedBlockProcess"/>
    <dgm:cxn modelId="{7B3F5126-DAA5-483F-93C6-FD5A644E8F01}" type="presParOf" srcId="{D31BF47F-DD5F-49E9-9E63-E4716F09CCDA}" destId="{886A32A5-D5D0-47BF-8E33-9725358633B0}" srcOrd="0" destOrd="0" presId="urn:microsoft.com/office/officeart/2011/layout/InterconnectedBlockProcess"/>
    <dgm:cxn modelId="{155AA71E-04C1-4B9F-ABE9-95C991D756CD}" type="presParOf" srcId="{BA63907C-B55B-4E6B-9620-481A4D54266B}" destId="{7164FADA-E74E-47BE-8452-94AF9942D952}" srcOrd="7" destOrd="0" presId="urn:microsoft.com/office/officeart/2011/layout/InterconnectedBlockProcess"/>
    <dgm:cxn modelId="{BC57FFB5-704B-4B2D-8606-65FAB22ACDF6}" type="presParOf" srcId="{BA63907C-B55B-4E6B-9620-481A4D54266B}" destId="{D9CBCA61-7D92-466A-8B36-2F3D91FF0340}" srcOrd="8" destOrd="0" presId="urn:microsoft.com/office/officeart/2011/layout/Interconnected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055016-9B50-4FDF-8B5B-21B7EEC9ABB5}" type="doc">
      <dgm:prSet loTypeId="urn:diagrams.loki3.com/VaryingWidthList+Icon" loCatId="list" qsTypeId="urn:microsoft.com/office/officeart/2005/8/quickstyle/simple1" qsCatId="simple" csTypeId="urn:microsoft.com/office/officeart/2005/8/colors/accent3_3" csCatId="accent3" phldr="1"/>
      <dgm:spPr/>
    </dgm:pt>
    <dgm:pt modelId="{5851FAA4-B26F-443B-AF27-6420E7B8B598}">
      <dgm:prSet phldrT="[Text]" custT="1"/>
      <dgm:spPr/>
      <dgm:t>
        <a:bodyPr/>
        <a:lstStyle/>
        <a:p>
          <a:r>
            <a:rPr lang="en-US" sz="1800" b="0" dirty="0" smtClean="0">
              <a:latin typeface="Rockwell" panose="02060603020205020403" pitchFamily="18" charset="0"/>
            </a:rPr>
            <a:t>U.S. Retail Coffee</a:t>
          </a:r>
          <a:endParaRPr lang="en-US" sz="1800" b="0" dirty="0">
            <a:latin typeface="Rockwell" panose="02060603020205020403" pitchFamily="18" charset="0"/>
          </a:endParaRPr>
        </a:p>
      </dgm:t>
    </dgm:pt>
    <dgm:pt modelId="{B43C21CD-C8C0-464C-ABAF-4ED087213BF7}" type="parTrans" cxnId="{5F523D32-3068-4D9F-A934-07EABE3C0B7F}">
      <dgm:prSet/>
      <dgm:spPr/>
      <dgm:t>
        <a:bodyPr/>
        <a:lstStyle/>
        <a:p>
          <a:endParaRPr lang="en-US"/>
        </a:p>
      </dgm:t>
    </dgm:pt>
    <dgm:pt modelId="{D2DA248E-489A-4705-9A0E-C61458845D26}" type="sibTrans" cxnId="{5F523D32-3068-4D9F-A934-07EABE3C0B7F}">
      <dgm:prSet/>
      <dgm:spPr/>
      <dgm:t>
        <a:bodyPr/>
        <a:lstStyle/>
        <a:p>
          <a:endParaRPr lang="en-US"/>
        </a:p>
      </dgm:t>
    </dgm:pt>
    <dgm:pt modelId="{5162F13A-5ACD-46F0-85B3-2188A6287941}">
      <dgm:prSet phldrT="[Text]" custT="1"/>
      <dgm:spPr/>
      <dgm:t>
        <a:bodyPr/>
        <a:lstStyle/>
        <a:p>
          <a:r>
            <a:rPr lang="en-US" sz="1800" dirty="0" smtClean="0">
              <a:latin typeface="Rockwell" panose="02060603020205020403" pitchFamily="18" charset="0"/>
            </a:rPr>
            <a:t>U.S. Retail Consumer Foods</a:t>
          </a:r>
          <a:endParaRPr lang="en-US" sz="1800" dirty="0">
            <a:latin typeface="Rockwell" panose="02060603020205020403" pitchFamily="18" charset="0"/>
          </a:endParaRPr>
        </a:p>
      </dgm:t>
    </dgm:pt>
    <dgm:pt modelId="{72F34D2C-DD1D-4492-95A0-99F8348F2A53}" type="parTrans" cxnId="{724854EE-AB52-4047-B98B-240AA2FD9962}">
      <dgm:prSet/>
      <dgm:spPr/>
      <dgm:t>
        <a:bodyPr/>
        <a:lstStyle/>
        <a:p>
          <a:endParaRPr lang="en-US"/>
        </a:p>
      </dgm:t>
    </dgm:pt>
    <dgm:pt modelId="{8B89672D-8CDE-45A5-984C-F23A212A5823}" type="sibTrans" cxnId="{724854EE-AB52-4047-B98B-240AA2FD9962}">
      <dgm:prSet/>
      <dgm:spPr/>
      <dgm:t>
        <a:bodyPr/>
        <a:lstStyle/>
        <a:p>
          <a:endParaRPr lang="en-US"/>
        </a:p>
      </dgm:t>
    </dgm:pt>
    <dgm:pt modelId="{EEBA129D-AA1E-4434-9D21-2A0387080C52}">
      <dgm:prSet phldrT="[Text]" custT="1"/>
      <dgm:spPr/>
      <dgm:t>
        <a:bodyPr/>
        <a:lstStyle/>
        <a:p>
          <a:r>
            <a:rPr lang="en-US" sz="1800" dirty="0" smtClean="0">
              <a:latin typeface="Rockwell" panose="02060603020205020403" pitchFamily="18" charset="0"/>
            </a:rPr>
            <a:t>International, Foodservice and Natural Foods</a:t>
          </a:r>
          <a:endParaRPr lang="en-US" sz="1800" dirty="0">
            <a:latin typeface="Rockwell" panose="02060603020205020403" pitchFamily="18" charset="0"/>
          </a:endParaRPr>
        </a:p>
      </dgm:t>
    </dgm:pt>
    <dgm:pt modelId="{132836E7-5BAB-4731-88B9-620C921F9591}" type="parTrans" cxnId="{5DC724A5-AD1D-40D6-90D6-F781A9D76A1B}">
      <dgm:prSet/>
      <dgm:spPr/>
      <dgm:t>
        <a:bodyPr/>
        <a:lstStyle/>
        <a:p>
          <a:endParaRPr lang="en-US"/>
        </a:p>
      </dgm:t>
    </dgm:pt>
    <dgm:pt modelId="{FA0ADE1D-95D6-4C37-990C-7FE6C3B04EF5}" type="sibTrans" cxnId="{5DC724A5-AD1D-40D6-90D6-F781A9D76A1B}">
      <dgm:prSet/>
      <dgm:spPr/>
      <dgm:t>
        <a:bodyPr/>
        <a:lstStyle/>
        <a:p>
          <a:endParaRPr lang="en-US"/>
        </a:p>
      </dgm:t>
    </dgm:pt>
    <dgm:pt modelId="{E7CBE206-0CC4-4023-A724-32E38F23A746}" type="pres">
      <dgm:prSet presAssocID="{60055016-9B50-4FDF-8B5B-21B7EEC9ABB5}" presName="Name0" presStyleCnt="0">
        <dgm:presLayoutVars>
          <dgm:resizeHandles/>
        </dgm:presLayoutVars>
      </dgm:prSet>
      <dgm:spPr/>
    </dgm:pt>
    <dgm:pt modelId="{E8BC67E8-5031-49B4-BA66-F1CB94E16F7A}" type="pres">
      <dgm:prSet presAssocID="{5851FAA4-B26F-443B-AF27-6420E7B8B598}" presName="text" presStyleLbl="node1" presStyleIdx="0" presStyleCnt="3" custScaleX="311118">
        <dgm:presLayoutVars>
          <dgm:bulletEnabled val="1"/>
        </dgm:presLayoutVars>
      </dgm:prSet>
      <dgm:spPr/>
      <dgm:t>
        <a:bodyPr/>
        <a:lstStyle/>
        <a:p>
          <a:endParaRPr lang="en-US"/>
        </a:p>
      </dgm:t>
    </dgm:pt>
    <dgm:pt modelId="{5531513A-9571-4743-B406-B89469954FEB}" type="pres">
      <dgm:prSet presAssocID="{D2DA248E-489A-4705-9A0E-C61458845D26}" presName="space" presStyleCnt="0"/>
      <dgm:spPr/>
    </dgm:pt>
    <dgm:pt modelId="{BBBC489D-FD2A-4BAD-82B9-471035285344}" type="pres">
      <dgm:prSet presAssocID="{5162F13A-5ACD-46F0-85B3-2188A6287941}" presName="text" presStyleLbl="node1" presStyleIdx="1" presStyleCnt="3" custScaleX="299948">
        <dgm:presLayoutVars>
          <dgm:bulletEnabled val="1"/>
        </dgm:presLayoutVars>
      </dgm:prSet>
      <dgm:spPr/>
      <dgm:t>
        <a:bodyPr/>
        <a:lstStyle/>
        <a:p>
          <a:endParaRPr lang="en-US"/>
        </a:p>
      </dgm:t>
    </dgm:pt>
    <dgm:pt modelId="{9CEA605F-C7A3-4BEC-8ABE-66994EBC1758}" type="pres">
      <dgm:prSet presAssocID="{8B89672D-8CDE-45A5-984C-F23A212A5823}" presName="space" presStyleCnt="0"/>
      <dgm:spPr/>
    </dgm:pt>
    <dgm:pt modelId="{96BEEE99-DD17-4EA6-820E-E96D426ED886}" type="pres">
      <dgm:prSet presAssocID="{EEBA129D-AA1E-4434-9D21-2A0387080C52}" presName="text" presStyleLbl="node1" presStyleIdx="2" presStyleCnt="3" custScaleX="299948">
        <dgm:presLayoutVars>
          <dgm:bulletEnabled val="1"/>
        </dgm:presLayoutVars>
      </dgm:prSet>
      <dgm:spPr/>
      <dgm:t>
        <a:bodyPr/>
        <a:lstStyle/>
        <a:p>
          <a:endParaRPr lang="en-US"/>
        </a:p>
      </dgm:t>
    </dgm:pt>
  </dgm:ptLst>
  <dgm:cxnLst>
    <dgm:cxn modelId="{14662192-740F-4C31-A2EF-47F4CB9EEC71}" type="presOf" srcId="{5162F13A-5ACD-46F0-85B3-2188A6287941}" destId="{BBBC489D-FD2A-4BAD-82B9-471035285344}" srcOrd="0" destOrd="0" presId="urn:diagrams.loki3.com/VaryingWidthList+Icon"/>
    <dgm:cxn modelId="{5DC724A5-AD1D-40D6-90D6-F781A9D76A1B}" srcId="{60055016-9B50-4FDF-8B5B-21B7EEC9ABB5}" destId="{EEBA129D-AA1E-4434-9D21-2A0387080C52}" srcOrd="2" destOrd="0" parTransId="{132836E7-5BAB-4731-88B9-620C921F9591}" sibTransId="{FA0ADE1D-95D6-4C37-990C-7FE6C3B04EF5}"/>
    <dgm:cxn modelId="{5F523D32-3068-4D9F-A934-07EABE3C0B7F}" srcId="{60055016-9B50-4FDF-8B5B-21B7EEC9ABB5}" destId="{5851FAA4-B26F-443B-AF27-6420E7B8B598}" srcOrd="0" destOrd="0" parTransId="{B43C21CD-C8C0-464C-ABAF-4ED087213BF7}" sibTransId="{D2DA248E-489A-4705-9A0E-C61458845D26}"/>
    <dgm:cxn modelId="{724854EE-AB52-4047-B98B-240AA2FD9962}" srcId="{60055016-9B50-4FDF-8B5B-21B7EEC9ABB5}" destId="{5162F13A-5ACD-46F0-85B3-2188A6287941}" srcOrd="1" destOrd="0" parTransId="{72F34D2C-DD1D-4492-95A0-99F8348F2A53}" sibTransId="{8B89672D-8CDE-45A5-984C-F23A212A5823}"/>
    <dgm:cxn modelId="{5E2623C7-F1BD-40EA-ACDE-5A6941263692}" type="presOf" srcId="{5851FAA4-B26F-443B-AF27-6420E7B8B598}" destId="{E8BC67E8-5031-49B4-BA66-F1CB94E16F7A}" srcOrd="0" destOrd="0" presId="urn:diagrams.loki3.com/VaryingWidthList+Icon"/>
    <dgm:cxn modelId="{9E18ACA7-7128-43AF-BA58-F981453FC8BC}" type="presOf" srcId="{60055016-9B50-4FDF-8B5B-21B7EEC9ABB5}" destId="{E7CBE206-0CC4-4023-A724-32E38F23A746}" srcOrd="0" destOrd="0" presId="urn:diagrams.loki3.com/VaryingWidthList+Icon"/>
    <dgm:cxn modelId="{E513B983-58BA-469B-88EE-AC6A1FD4448A}" type="presOf" srcId="{EEBA129D-AA1E-4434-9D21-2A0387080C52}" destId="{96BEEE99-DD17-4EA6-820E-E96D426ED886}" srcOrd="0" destOrd="0" presId="urn:diagrams.loki3.com/VaryingWidthList+Icon"/>
    <dgm:cxn modelId="{F4D88FFE-2137-457B-9D31-4E185CDC3AAE}" type="presParOf" srcId="{E7CBE206-0CC4-4023-A724-32E38F23A746}" destId="{E8BC67E8-5031-49B4-BA66-F1CB94E16F7A}" srcOrd="0" destOrd="0" presId="urn:diagrams.loki3.com/VaryingWidthList+Icon"/>
    <dgm:cxn modelId="{0E18E3EB-399D-4E07-BBB7-9EC79AF3A619}" type="presParOf" srcId="{E7CBE206-0CC4-4023-A724-32E38F23A746}" destId="{5531513A-9571-4743-B406-B89469954FEB}" srcOrd="1" destOrd="0" presId="urn:diagrams.loki3.com/VaryingWidthList+Icon"/>
    <dgm:cxn modelId="{FF4507A0-6EBF-4015-86B7-F693FDBA929C}" type="presParOf" srcId="{E7CBE206-0CC4-4023-A724-32E38F23A746}" destId="{BBBC489D-FD2A-4BAD-82B9-471035285344}" srcOrd="2" destOrd="0" presId="urn:diagrams.loki3.com/VaryingWidthList+Icon"/>
    <dgm:cxn modelId="{E939EC03-3B4F-4BDD-B260-4EABCEC917E5}" type="presParOf" srcId="{E7CBE206-0CC4-4023-A724-32E38F23A746}" destId="{9CEA605F-C7A3-4BEC-8ABE-66994EBC1758}" srcOrd="3" destOrd="0" presId="urn:diagrams.loki3.com/VaryingWidthList+Icon"/>
    <dgm:cxn modelId="{7F92209E-0CAF-4B85-A2AA-7CC251800798}" type="presParOf" srcId="{E7CBE206-0CC4-4023-A724-32E38F23A746}" destId="{96BEEE99-DD17-4EA6-820E-E96D426ED886}" srcOrd="4" destOrd="0" presId="urn:diagrams.loki3.com/VaryingWidthList+Icon"/>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1CBE35F-1BD8-4DF2-B985-1C28BA3F802C}" type="doc">
      <dgm:prSet loTypeId="urn:microsoft.com/office/officeart/2005/8/layout/default" loCatId="list" qsTypeId="urn:microsoft.com/office/officeart/2005/8/quickstyle/simple2" qsCatId="simple" csTypeId="urn:microsoft.com/office/officeart/2005/8/colors/accent3_3" csCatId="accent3" phldr="1"/>
      <dgm:spPr/>
      <dgm:t>
        <a:bodyPr/>
        <a:lstStyle/>
        <a:p>
          <a:endParaRPr lang="en-US"/>
        </a:p>
      </dgm:t>
    </dgm:pt>
    <dgm:pt modelId="{53D72A1E-5C94-4009-A151-0F57289E93F6}">
      <dgm:prSet phldrT="[Text]" custT="1"/>
      <dgm:spPr/>
      <dgm:t>
        <a:bodyPr/>
        <a:lstStyle/>
        <a:p>
          <a:r>
            <a:rPr lang="en-US" sz="1800" dirty="0" smtClean="0">
              <a:latin typeface="Rockwell" panose="02060603020205020403" pitchFamily="18" charset="0"/>
            </a:rPr>
            <a:t>Increase in marketing support</a:t>
          </a:r>
          <a:endParaRPr lang="en-US" sz="1800" dirty="0">
            <a:latin typeface="Rockwell" panose="02060603020205020403" pitchFamily="18" charset="0"/>
          </a:endParaRPr>
        </a:p>
      </dgm:t>
    </dgm:pt>
    <dgm:pt modelId="{6661CC6A-4E9F-40CB-8260-01BCEEF17D01}" type="parTrans" cxnId="{F1B11336-4E06-4F77-8E17-0E1EE55537B8}">
      <dgm:prSet/>
      <dgm:spPr/>
      <dgm:t>
        <a:bodyPr/>
        <a:lstStyle/>
        <a:p>
          <a:endParaRPr lang="en-US"/>
        </a:p>
      </dgm:t>
    </dgm:pt>
    <dgm:pt modelId="{0007691F-C8AF-46BB-A6A0-BFE08E6D748F}" type="sibTrans" cxnId="{F1B11336-4E06-4F77-8E17-0E1EE55537B8}">
      <dgm:prSet/>
      <dgm:spPr/>
      <dgm:t>
        <a:bodyPr/>
        <a:lstStyle/>
        <a:p>
          <a:endParaRPr lang="en-US"/>
        </a:p>
      </dgm:t>
    </dgm:pt>
    <dgm:pt modelId="{4FB97BC1-35CF-4527-ABEB-C32983BFE5D1}">
      <dgm:prSet phldrT="[Text]" custT="1"/>
      <dgm:spPr/>
      <dgm:t>
        <a:bodyPr/>
        <a:lstStyle/>
        <a:p>
          <a:r>
            <a:rPr lang="en-US" sz="1800" dirty="0" smtClean="0">
              <a:latin typeface="Rockwell" panose="02060603020205020403" pitchFamily="18" charset="0"/>
            </a:rPr>
            <a:t>Launch of ~100 new products</a:t>
          </a:r>
          <a:endParaRPr lang="en-US" sz="1800" dirty="0">
            <a:latin typeface="Rockwell" panose="02060603020205020403" pitchFamily="18" charset="0"/>
          </a:endParaRPr>
        </a:p>
      </dgm:t>
    </dgm:pt>
    <dgm:pt modelId="{CBC1C1F9-8F6B-4AA7-8364-E874F63750BE}" type="parTrans" cxnId="{9B4FC4AB-85EA-4A9D-92B5-EE01EC9717B9}">
      <dgm:prSet/>
      <dgm:spPr/>
      <dgm:t>
        <a:bodyPr/>
        <a:lstStyle/>
        <a:p>
          <a:endParaRPr lang="en-US"/>
        </a:p>
      </dgm:t>
    </dgm:pt>
    <dgm:pt modelId="{AB4EF50E-046B-4788-9FEC-A34A9F13C0AA}" type="sibTrans" cxnId="{9B4FC4AB-85EA-4A9D-92B5-EE01EC9717B9}">
      <dgm:prSet/>
      <dgm:spPr/>
      <dgm:t>
        <a:bodyPr/>
        <a:lstStyle/>
        <a:p>
          <a:endParaRPr lang="en-US"/>
        </a:p>
      </dgm:t>
    </dgm:pt>
    <dgm:pt modelId="{EA57898A-A544-44B6-980D-A3636D7EE6A9}">
      <dgm:prSet phldrT="[Text]" custT="1"/>
      <dgm:spPr/>
      <dgm:t>
        <a:bodyPr/>
        <a:lstStyle/>
        <a:p>
          <a:r>
            <a:rPr lang="en-US" sz="1800" dirty="0" smtClean="0">
              <a:latin typeface="Rockwell" panose="02060603020205020403" pitchFamily="18" charset="0"/>
            </a:rPr>
            <a:t>Sponsorship of the 2014 and 2016 U.S. Olympics &amp; Paralympics teams</a:t>
          </a:r>
          <a:endParaRPr lang="en-US" sz="1800" dirty="0">
            <a:latin typeface="Rockwell" panose="02060603020205020403" pitchFamily="18" charset="0"/>
          </a:endParaRPr>
        </a:p>
      </dgm:t>
    </dgm:pt>
    <dgm:pt modelId="{AC670070-2C34-41FF-A1DE-4CF56BB72A60}" type="parTrans" cxnId="{DCBAA799-ED9A-4FE3-949A-1E0EE586123F}">
      <dgm:prSet/>
      <dgm:spPr/>
      <dgm:t>
        <a:bodyPr/>
        <a:lstStyle/>
        <a:p>
          <a:endParaRPr lang="en-US"/>
        </a:p>
      </dgm:t>
    </dgm:pt>
    <dgm:pt modelId="{C8F4FD71-AB39-4D44-86F4-AB528485B539}" type="sibTrans" cxnId="{DCBAA799-ED9A-4FE3-949A-1E0EE586123F}">
      <dgm:prSet/>
      <dgm:spPr/>
      <dgm:t>
        <a:bodyPr/>
        <a:lstStyle/>
        <a:p>
          <a:endParaRPr lang="en-US"/>
        </a:p>
      </dgm:t>
    </dgm:pt>
    <dgm:pt modelId="{A17F6387-C338-4146-B2EF-69D95E8BF5CB}">
      <dgm:prSet phldrT="[Text]" custT="1"/>
      <dgm:spPr/>
      <dgm:t>
        <a:bodyPr/>
        <a:lstStyle/>
        <a:p>
          <a:r>
            <a:rPr lang="en-US" sz="1800" dirty="0" smtClean="0">
              <a:latin typeface="Rockwell" panose="02060603020205020403" pitchFamily="18" charset="0"/>
            </a:rPr>
            <a:t>New advertisements</a:t>
          </a:r>
          <a:endParaRPr lang="en-US" sz="1800" dirty="0">
            <a:latin typeface="Rockwell" panose="02060603020205020403" pitchFamily="18" charset="0"/>
          </a:endParaRPr>
        </a:p>
      </dgm:t>
    </dgm:pt>
    <dgm:pt modelId="{62861403-D5B2-41A5-A24F-9F678D622E0F}" type="parTrans" cxnId="{4EB0B695-21BF-4298-861A-DC5B14027242}">
      <dgm:prSet/>
      <dgm:spPr/>
      <dgm:t>
        <a:bodyPr/>
        <a:lstStyle/>
        <a:p>
          <a:endParaRPr lang="en-US"/>
        </a:p>
      </dgm:t>
    </dgm:pt>
    <dgm:pt modelId="{EC7E8298-D5D4-4337-86E9-B926337FA021}" type="sibTrans" cxnId="{4EB0B695-21BF-4298-861A-DC5B14027242}">
      <dgm:prSet/>
      <dgm:spPr/>
      <dgm:t>
        <a:bodyPr/>
        <a:lstStyle/>
        <a:p>
          <a:endParaRPr lang="en-US"/>
        </a:p>
      </dgm:t>
    </dgm:pt>
    <dgm:pt modelId="{C7E26246-74F2-4285-9003-E4B8F12607AE}">
      <dgm:prSet phldrT="[Text]" custT="1"/>
      <dgm:spPr/>
      <dgm:t>
        <a:bodyPr/>
        <a:lstStyle/>
        <a:p>
          <a:r>
            <a:rPr lang="en-US" sz="1800" dirty="0" smtClean="0">
              <a:latin typeface="Rockwell" panose="02060603020205020403" pitchFamily="18" charset="0"/>
            </a:rPr>
            <a:t>Digital Investments</a:t>
          </a:r>
          <a:endParaRPr lang="en-US" sz="1800" dirty="0">
            <a:latin typeface="Rockwell" panose="02060603020205020403" pitchFamily="18" charset="0"/>
          </a:endParaRPr>
        </a:p>
      </dgm:t>
    </dgm:pt>
    <dgm:pt modelId="{5E40CBCF-9A4D-4681-A830-0AE326CF4396}" type="parTrans" cxnId="{3CC04C67-797A-4B2E-B7BE-79DB67262364}">
      <dgm:prSet/>
      <dgm:spPr/>
      <dgm:t>
        <a:bodyPr/>
        <a:lstStyle/>
        <a:p>
          <a:endParaRPr lang="en-US"/>
        </a:p>
      </dgm:t>
    </dgm:pt>
    <dgm:pt modelId="{BB4962DC-9C12-4DEE-B111-3B5BF5D1E5F7}" type="sibTrans" cxnId="{3CC04C67-797A-4B2E-B7BE-79DB67262364}">
      <dgm:prSet/>
      <dgm:spPr/>
      <dgm:t>
        <a:bodyPr/>
        <a:lstStyle/>
        <a:p>
          <a:endParaRPr lang="en-US"/>
        </a:p>
      </dgm:t>
    </dgm:pt>
    <dgm:pt modelId="{697C9F7C-EFD6-42ED-B0BF-088CFD8D4EB9}" type="pres">
      <dgm:prSet presAssocID="{E1CBE35F-1BD8-4DF2-B985-1C28BA3F802C}" presName="diagram" presStyleCnt="0">
        <dgm:presLayoutVars>
          <dgm:dir/>
          <dgm:resizeHandles val="exact"/>
        </dgm:presLayoutVars>
      </dgm:prSet>
      <dgm:spPr/>
      <dgm:t>
        <a:bodyPr/>
        <a:lstStyle/>
        <a:p>
          <a:endParaRPr lang="en-US"/>
        </a:p>
      </dgm:t>
    </dgm:pt>
    <dgm:pt modelId="{C5097A78-1EE0-42E0-AC1E-B06B18B95DE2}" type="pres">
      <dgm:prSet presAssocID="{53D72A1E-5C94-4009-A151-0F57289E93F6}" presName="node" presStyleLbl="node1" presStyleIdx="0" presStyleCnt="5">
        <dgm:presLayoutVars>
          <dgm:bulletEnabled val="1"/>
        </dgm:presLayoutVars>
      </dgm:prSet>
      <dgm:spPr/>
      <dgm:t>
        <a:bodyPr/>
        <a:lstStyle/>
        <a:p>
          <a:endParaRPr lang="en-US"/>
        </a:p>
      </dgm:t>
    </dgm:pt>
    <dgm:pt modelId="{173C3359-0968-46F0-96DE-E9464127D876}" type="pres">
      <dgm:prSet presAssocID="{0007691F-C8AF-46BB-A6A0-BFE08E6D748F}" presName="sibTrans" presStyleCnt="0"/>
      <dgm:spPr/>
    </dgm:pt>
    <dgm:pt modelId="{EE3708D6-A8AE-4681-97F0-DDBEA7FD60FB}" type="pres">
      <dgm:prSet presAssocID="{4FB97BC1-35CF-4527-ABEB-C32983BFE5D1}" presName="node" presStyleLbl="node1" presStyleIdx="1" presStyleCnt="5">
        <dgm:presLayoutVars>
          <dgm:bulletEnabled val="1"/>
        </dgm:presLayoutVars>
      </dgm:prSet>
      <dgm:spPr/>
      <dgm:t>
        <a:bodyPr/>
        <a:lstStyle/>
        <a:p>
          <a:endParaRPr lang="en-US"/>
        </a:p>
      </dgm:t>
    </dgm:pt>
    <dgm:pt modelId="{AD441B6C-1135-4419-8C51-E6213B29DD16}" type="pres">
      <dgm:prSet presAssocID="{AB4EF50E-046B-4788-9FEC-A34A9F13C0AA}" presName="sibTrans" presStyleCnt="0"/>
      <dgm:spPr/>
    </dgm:pt>
    <dgm:pt modelId="{354C61CB-DB72-4F8B-BF60-D87F48631CFE}" type="pres">
      <dgm:prSet presAssocID="{EA57898A-A544-44B6-980D-A3636D7EE6A9}" presName="node" presStyleLbl="node1" presStyleIdx="2" presStyleCnt="5">
        <dgm:presLayoutVars>
          <dgm:bulletEnabled val="1"/>
        </dgm:presLayoutVars>
      </dgm:prSet>
      <dgm:spPr/>
      <dgm:t>
        <a:bodyPr/>
        <a:lstStyle/>
        <a:p>
          <a:endParaRPr lang="en-US"/>
        </a:p>
      </dgm:t>
    </dgm:pt>
    <dgm:pt modelId="{4DE4EB5F-0A00-46DF-9F2C-F39FDB99CE23}" type="pres">
      <dgm:prSet presAssocID="{C8F4FD71-AB39-4D44-86F4-AB528485B539}" presName="sibTrans" presStyleCnt="0"/>
      <dgm:spPr/>
    </dgm:pt>
    <dgm:pt modelId="{EE56E6A3-8426-4FDE-AB20-C19D6D40EB5F}" type="pres">
      <dgm:prSet presAssocID="{A17F6387-C338-4146-B2EF-69D95E8BF5CB}" presName="node" presStyleLbl="node1" presStyleIdx="3" presStyleCnt="5" custLinFactNeighborX="-55472" custLinFactNeighborY="34160">
        <dgm:presLayoutVars>
          <dgm:bulletEnabled val="1"/>
        </dgm:presLayoutVars>
      </dgm:prSet>
      <dgm:spPr/>
      <dgm:t>
        <a:bodyPr/>
        <a:lstStyle/>
        <a:p>
          <a:endParaRPr lang="en-US"/>
        </a:p>
      </dgm:t>
    </dgm:pt>
    <dgm:pt modelId="{663610C5-297E-459A-8824-8FD5A6FA2103}" type="pres">
      <dgm:prSet presAssocID="{EC7E8298-D5D4-4337-86E9-B926337FA021}" presName="sibTrans" presStyleCnt="0"/>
      <dgm:spPr/>
    </dgm:pt>
    <dgm:pt modelId="{97665070-8C4D-4C25-8434-30C69C834152}" type="pres">
      <dgm:prSet presAssocID="{C7E26246-74F2-4285-9003-E4B8F12607AE}" presName="node" presStyleLbl="node1" presStyleIdx="4" presStyleCnt="5" custLinFactNeighborX="-56231" custLinFactNeighborY="19996">
        <dgm:presLayoutVars>
          <dgm:bulletEnabled val="1"/>
        </dgm:presLayoutVars>
      </dgm:prSet>
      <dgm:spPr/>
      <dgm:t>
        <a:bodyPr/>
        <a:lstStyle/>
        <a:p>
          <a:endParaRPr lang="en-US"/>
        </a:p>
      </dgm:t>
    </dgm:pt>
  </dgm:ptLst>
  <dgm:cxnLst>
    <dgm:cxn modelId="{4EB0B695-21BF-4298-861A-DC5B14027242}" srcId="{E1CBE35F-1BD8-4DF2-B985-1C28BA3F802C}" destId="{A17F6387-C338-4146-B2EF-69D95E8BF5CB}" srcOrd="3" destOrd="0" parTransId="{62861403-D5B2-41A5-A24F-9F678D622E0F}" sibTransId="{EC7E8298-D5D4-4337-86E9-B926337FA021}"/>
    <dgm:cxn modelId="{67C9AAF3-33A7-4179-91C5-9B83197E263A}" type="presOf" srcId="{E1CBE35F-1BD8-4DF2-B985-1C28BA3F802C}" destId="{697C9F7C-EFD6-42ED-B0BF-088CFD8D4EB9}" srcOrd="0" destOrd="0" presId="urn:microsoft.com/office/officeart/2005/8/layout/default"/>
    <dgm:cxn modelId="{3CC04C67-797A-4B2E-B7BE-79DB67262364}" srcId="{E1CBE35F-1BD8-4DF2-B985-1C28BA3F802C}" destId="{C7E26246-74F2-4285-9003-E4B8F12607AE}" srcOrd="4" destOrd="0" parTransId="{5E40CBCF-9A4D-4681-A830-0AE326CF4396}" sibTransId="{BB4962DC-9C12-4DEE-B111-3B5BF5D1E5F7}"/>
    <dgm:cxn modelId="{CA19AB8A-35F0-4130-A6A1-8A514FE37881}" type="presOf" srcId="{EA57898A-A544-44B6-980D-A3636D7EE6A9}" destId="{354C61CB-DB72-4F8B-BF60-D87F48631CFE}" srcOrd="0" destOrd="0" presId="urn:microsoft.com/office/officeart/2005/8/layout/default"/>
    <dgm:cxn modelId="{D88A1A98-2420-4455-88AA-33F4F9058D84}" type="presOf" srcId="{53D72A1E-5C94-4009-A151-0F57289E93F6}" destId="{C5097A78-1EE0-42E0-AC1E-B06B18B95DE2}" srcOrd="0" destOrd="0" presId="urn:microsoft.com/office/officeart/2005/8/layout/default"/>
    <dgm:cxn modelId="{F53DE389-79FF-4CBD-B27C-D7B236B91E2B}" type="presOf" srcId="{4FB97BC1-35CF-4527-ABEB-C32983BFE5D1}" destId="{EE3708D6-A8AE-4681-97F0-DDBEA7FD60FB}" srcOrd="0" destOrd="0" presId="urn:microsoft.com/office/officeart/2005/8/layout/default"/>
    <dgm:cxn modelId="{F1B11336-4E06-4F77-8E17-0E1EE55537B8}" srcId="{E1CBE35F-1BD8-4DF2-B985-1C28BA3F802C}" destId="{53D72A1E-5C94-4009-A151-0F57289E93F6}" srcOrd="0" destOrd="0" parTransId="{6661CC6A-4E9F-40CB-8260-01BCEEF17D01}" sibTransId="{0007691F-C8AF-46BB-A6A0-BFE08E6D748F}"/>
    <dgm:cxn modelId="{3F308127-1C0F-4685-88EB-9FDD0F43BFAA}" type="presOf" srcId="{A17F6387-C338-4146-B2EF-69D95E8BF5CB}" destId="{EE56E6A3-8426-4FDE-AB20-C19D6D40EB5F}" srcOrd="0" destOrd="0" presId="urn:microsoft.com/office/officeart/2005/8/layout/default"/>
    <dgm:cxn modelId="{9B4FC4AB-85EA-4A9D-92B5-EE01EC9717B9}" srcId="{E1CBE35F-1BD8-4DF2-B985-1C28BA3F802C}" destId="{4FB97BC1-35CF-4527-ABEB-C32983BFE5D1}" srcOrd="1" destOrd="0" parTransId="{CBC1C1F9-8F6B-4AA7-8364-E874F63750BE}" sibTransId="{AB4EF50E-046B-4788-9FEC-A34A9F13C0AA}"/>
    <dgm:cxn modelId="{8882C645-4C4C-431D-AF72-F972246D0126}" type="presOf" srcId="{C7E26246-74F2-4285-9003-E4B8F12607AE}" destId="{97665070-8C4D-4C25-8434-30C69C834152}" srcOrd="0" destOrd="0" presId="urn:microsoft.com/office/officeart/2005/8/layout/default"/>
    <dgm:cxn modelId="{DCBAA799-ED9A-4FE3-949A-1E0EE586123F}" srcId="{E1CBE35F-1BD8-4DF2-B985-1C28BA3F802C}" destId="{EA57898A-A544-44B6-980D-A3636D7EE6A9}" srcOrd="2" destOrd="0" parTransId="{AC670070-2C34-41FF-A1DE-4CF56BB72A60}" sibTransId="{C8F4FD71-AB39-4D44-86F4-AB528485B539}"/>
    <dgm:cxn modelId="{B8F9B36C-E143-4664-B136-33A7D5A1D594}" type="presParOf" srcId="{697C9F7C-EFD6-42ED-B0BF-088CFD8D4EB9}" destId="{C5097A78-1EE0-42E0-AC1E-B06B18B95DE2}" srcOrd="0" destOrd="0" presId="urn:microsoft.com/office/officeart/2005/8/layout/default"/>
    <dgm:cxn modelId="{0DBED562-1B21-4E71-9761-450024B766B8}" type="presParOf" srcId="{697C9F7C-EFD6-42ED-B0BF-088CFD8D4EB9}" destId="{173C3359-0968-46F0-96DE-E9464127D876}" srcOrd="1" destOrd="0" presId="urn:microsoft.com/office/officeart/2005/8/layout/default"/>
    <dgm:cxn modelId="{C93F876D-7D4E-4AB6-937C-5592D3E46723}" type="presParOf" srcId="{697C9F7C-EFD6-42ED-B0BF-088CFD8D4EB9}" destId="{EE3708D6-A8AE-4681-97F0-DDBEA7FD60FB}" srcOrd="2" destOrd="0" presId="urn:microsoft.com/office/officeart/2005/8/layout/default"/>
    <dgm:cxn modelId="{6628D05C-168C-4BFA-BFC4-5BD6EA737794}" type="presParOf" srcId="{697C9F7C-EFD6-42ED-B0BF-088CFD8D4EB9}" destId="{AD441B6C-1135-4419-8C51-E6213B29DD16}" srcOrd="3" destOrd="0" presId="urn:microsoft.com/office/officeart/2005/8/layout/default"/>
    <dgm:cxn modelId="{FA5C95A3-648C-4EC1-BDE3-DDE9735F7D90}" type="presParOf" srcId="{697C9F7C-EFD6-42ED-B0BF-088CFD8D4EB9}" destId="{354C61CB-DB72-4F8B-BF60-D87F48631CFE}" srcOrd="4" destOrd="0" presId="urn:microsoft.com/office/officeart/2005/8/layout/default"/>
    <dgm:cxn modelId="{08968121-EEB5-4B64-BDF7-6130744BA4C8}" type="presParOf" srcId="{697C9F7C-EFD6-42ED-B0BF-088CFD8D4EB9}" destId="{4DE4EB5F-0A00-46DF-9F2C-F39FDB99CE23}" srcOrd="5" destOrd="0" presId="urn:microsoft.com/office/officeart/2005/8/layout/default"/>
    <dgm:cxn modelId="{010563C2-11BF-4652-A662-AC84CD24D048}" type="presParOf" srcId="{697C9F7C-EFD6-42ED-B0BF-088CFD8D4EB9}" destId="{EE56E6A3-8426-4FDE-AB20-C19D6D40EB5F}" srcOrd="6" destOrd="0" presId="urn:microsoft.com/office/officeart/2005/8/layout/default"/>
    <dgm:cxn modelId="{0BA3AFC3-E920-4069-83CC-3BA5B3372CAF}" type="presParOf" srcId="{697C9F7C-EFD6-42ED-B0BF-088CFD8D4EB9}" destId="{663610C5-297E-459A-8824-8FD5A6FA2103}" srcOrd="7" destOrd="0" presId="urn:microsoft.com/office/officeart/2005/8/layout/default"/>
    <dgm:cxn modelId="{B233306A-3401-4AE1-A5F0-88B2A8FA2A22}" type="presParOf" srcId="{697C9F7C-EFD6-42ED-B0BF-088CFD8D4EB9}" destId="{97665070-8C4D-4C25-8434-30C69C834152}"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F8AAC9-F932-4552-8259-F9CDC8CFBBBB}" type="doc">
      <dgm:prSet loTypeId="urn:microsoft.com/office/officeart/2005/8/layout/vList6" loCatId="list" qsTypeId="urn:microsoft.com/office/officeart/2005/8/quickstyle/simple1" qsCatId="simple" csTypeId="urn:microsoft.com/office/officeart/2005/8/colors/accent3_2" csCatId="accent3" phldr="1"/>
      <dgm:spPr/>
      <dgm:t>
        <a:bodyPr/>
        <a:lstStyle/>
        <a:p>
          <a:endParaRPr lang="en-US"/>
        </a:p>
      </dgm:t>
    </dgm:pt>
    <dgm:pt modelId="{039FEEF2-DCE6-4A63-BAAA-83AB3803450E}">
      <dgm:prSet phldrT="[Text]"/>
      <dgm:spPr/>
      <dgm:t>
        <a:bodyPr/>
        <a:lstStyle/>
        <a:p>
          <a:r>
            <a:rPr lang="en-US" dirty="0" smtClean="0">
              <a:latin typeface="Rockwell" panose="02060603020205020403" pitchFamily="18" charset="0"/>
            </a:rPr>
            <a:t>Innovative Flavors</a:t>
          </a:r>
          <a:endParaRPr lang="en-US" dirty="0">
            <a:latin typeface="Rockwell" panose="02060603020205020403" pitchFamily="18" charset="0"/>
          </a:endParaRPr>
        </a:p>
      </dgm:t>
    </dgm:pt>
    <dgm:pt modelId="{EF620F38-D99C-4A47-8709-129FB27A1BEF}" type="parTrans" cxnId="{3351D23B-91EF-4322-959A-D336CD7538A5}">
      <dgm:prSet/>
      <dgm:spPr/>
      <dgm:t>
        <a:bodyPr/>
        <a:lstStyle/>
        <a:p>
          <a:endParaRPr lang="en-US"/>
        </a:p>
      </dgm:t>
    </dgm:pt>
    <dgm:pt modelId="{630F0616-3994-4183-AD5B-41C38DC6BA0D}" type="sibTrans" cxnId="{3351D23B-91EF-4322-959A-D336CD7538A5}">
      <dgm:prSet/>
      <dgm:spPr/>
      <dgm:t>
        <a:bodyPr/>
        <a:lstStyle/>
        <a:p>
          <a:endParaRPr lang="en-US"/>
        </a:p>
      </dgm:t>
    </dgm:pt>
    <dgm:pt modelId="{E824B279-65F3-420C-BEEC-5246E02C8A63}">
      <dgm:prSet phldrT="[Text]"/>
      <dgm:spPr/>
      <dgm:t>
        <a:bodyPr/>
        <a:lstStyle/>
        <a:p>
          <a:r>
            <a:rPr lang="en-US" dirty="0" smtClean="0">
              <a:latin typeface="Rockwell" panose="02060603020205020403" pitchFamily="18" charset="0"/>
            </a:rPr>
            <a:t>Excites consumers</a:t>
          </a:r>
          <a:endParaRPr lang="en-US" dirty="0">
            <a:latin typeface="Rockwell" panose="02060603020205020403" pitchFamily="18" charset="0"/>
          </a:endParaRPr>
        </a:p>
      </dgm:t>
    </dgm:pt>
    <dgm:pt modelId="{DE52CED0-A792-4593-B35E-FF3410DE67F1}" type="parTrans" cxnId="{C1F82FB6-A6A1-4089-8F80-151948D8B444}">
      <dgm:prSet/>
      <dgm:spPr/>
      <dgm:t>
        <a:bodyPr/>
        <a:lstStyle/>
        <a:p>
          <a:endParaRPr lang="en-US"/>
        </a:p>
      </dgm:t>
    </dgm:pt>
    <dgm:pt modelId="{A1501951-7CB5-40BC-9B9E-083393D3B91A}" type="sibTrans" cxnId="{C1F82FB6-A6A1-4089-8F80-151948D8B444}">
      <dgm:prSet/>
      <dgm:spPr/>
      <dgm:t>
        <a:bodyPr/>
        <a:lstStyle/>
        <a:p>
          <a:endParaRPr lang="en-US"/>
        </a:p>
      </dgm:t>
    </dgm:pt>
    <dgm:pt modelId="{CC59FCAE-D248-4068-A75F-B3AF79CA7BE9}" type="pres">
      <dgm:prSet presAssocID="{39F8AAC9-F932-4552-8259-F9CDC8CFBBBB}" presName="Name0" presStyleCnt="0">
        <dgm:presLayoutVars>
          <dgm:dir/>
          <dgm:animLvl val="lvl"/>
          <dgm:resizeHandles/>
        </dgm:presLayoutVars>
      </dgm:prSet>
      <dgm:spPr/>
      <dgm:t>
        <a:bodyPr/>
        <a:lstStyle/>
        <a:p>
          <a:endParaRPr lang="en-US"/>
        </a:p>
      </dgm:t>
    </dgm:pt>
    <dgm:pt modelId="{00821D96-B778-494C-B824-A360361A1BDD}" type="pres">
      <dgm:prSet presAssocID="{039FEEF2-DCE6-4A63-BAAA-83AB3803450E}" presName="linNode" presStyleCnt="0"/>
      <dgm:spPr/>
      <dgm:t>
        <a:bodyPr/>
        <a:lstStyle/>
        <a:p>
          <a:endParaRPr lang="en-US"/>
        </a:p>
      </dgm:t>
    </dgm:pt>
    <dgm:pt modelId="{03302DB3-EA6D-4E24-9C23-91B6955E04A6}" type="pres">
      <dgm:prSet presAssocID="{039FEEF2-DCE6-4A63-BAAA-83AB3803450E}" presName="parentShp" presStyleLbl="node1" presStyleIdx="0" presStyleCnt="1">
        <dgm:presLayoutVars>
          <dgm:bulletEnabled val="1"/>
        </dgm:presLayoutVars>
      </dgm:prSet>
      <dgm:spPr/>
      <dgm:t>
        <a:bodyPr/>
        <a:lstStyle/>
        <a:p>
          <a:endParaRPr lang="en-US"/>
        </a:p>
      </dgm:t>
    </dgm:pt>
    <dgm:pt modelId="{A59186F5-3C2F-4A91-803B-269190106C2D}" type="pres">
      <dgm:prSet presAssocID="{039FEEF2-DCE6-4A63-BAAA-83AB3803450E}" presName="childShp" presStyleLbl="bgAccFollowNode1" presStyleIdx="0" presStyleCnt="1">
        <dgm:presLayoutVars>
          <dgm:bulletEnabled val="1"/>
        </dgm:presLayoutVars>
      </dgm:prSet>
      <dgm:spPr/>
      <dgm:t>
        <a:bodyPr/>
        <a:lstStyle/>
        <a:p>
          <a:endParaRPr lang="en-US"/>
        </a:p>
      </dgm:t>
    </dgm:pt>
  </dgm:ptLst>
  <dgm:cxnLst>
    <dgm:cxn modelId="{CB106368-805C-4E73-9309-7E56E1B7E24C}" type="presOf" srcId="{E824B279-65F3-420C-BEEC-5246E02C8A63}" destId="{A59186F5-3C2F-4A91-803B-269190106C2D}" srcOrd="0" destOrd="0" presId="urn:microsoft.com/office/officeart/2005/8/layout/vList6"/>
    <dgm:cxn modelId="{C1F82FB6-A6A1-4089-8F80-151948D8B444}" srcId="{039FEEF2-DCE6-4A63-BAAA-83AB3803450E}" destId="{E824B279-65F3-420C-BEEC-5246E02C8A63}" srcOrd="0" destOrd="0" parTransId="{DE52CED0-A792-4593-B35E-FF3410DE67F1}" sibTransId="{A1501951-7CB5-40BC-9B9E-083393D3B91A}"/>
    <dgm:cxn modelId="{78BB383E-F679-4EBD-8D9D-C6FD028DD2C0}" type="presOf" srcId="{039FEEF2-DCE6-4A63-BAAA-83AB3803450E}" destId="{03302DB3-EA6D-4E24-9C23-91B6955E04A6}" srcOrd="0" destOrd="0" presId="urn:microsoft.com/office/officeart/2005/8/layout/vList6"/>
    <dgm:cxn modelId="{CB4FC87C-E482-440A-B450-F9264ECF7323}" type="presOf" srcId="{39F8AAC9-F932-4552-8259-F9CDC8CFBBBB}" destId="{CC59FCAE-D248-4068-A75F-B3AF79CA7BE9}" srcOrd="0" destOrd="0" presId="urn:microsoft.com/office/officeart/2005/8/layout/vList6"/>
    <dgm:cxn modelId="{3351D23B-91EF-4322-959A-D336CD7538A5}" srcId="{39F8AAC9-F932-4552-8259-F9CDC8CFBBBB}" destId="{039FEEF2-DCE6-4A63-BAAA-83AB3803450E}" srcOrd="0" destOrd="0" parTransId="{EF620F38-D99C-4A47-8709-129FB27A1BEF}" sibTransId="{630F0616-3994-4183-AD5B-41C38DC6BA0D}"/>
    <dgm:cxn modelId="{8D477519-9D2F-479C-9AE5-E8F4908CCB4E}" type="presParOf" srcId="{CC59FCAE-D248-4068-A75F-B3AF79CA7BE9}" destId="{00821D96-B778-494C-B824-A360361A1BDD}" srcOrd="0" destOrd="0" presId="urn:microsoft.com/office/officeart/2005/8/layout/vList6"/>
    <dgm:cxn modelId="{AD9E2D3C-F63E-4F00-B7BF-FAC5E955A94C}" type="presParOf" srcId="{00821D96-B778-494C-B824-A360361A1BDD}" destId="{03302DB3-EA6D-4E24-9C23-91B6955E04A6}" srcOrd="0" destOrd="0" presId="urn:microsoft.com/office/officeart/2005/8/layout/vList6"/>
    <dgm:cxn modelId="{45E208EA-EC03-46FB-89EE-BE5936F3636B}" type="presParOf" srcId="{00821D96-B778-494C-B824-A360361A1BDD}" destId="{A59186F5-3C2F-4A91-803B-269190106C2D}" srcOrd="1" destOrd="0" presId="urn:microsoft.com/office/officeart/2005/8/layout/v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F8AAC9-F932-4552-8259-F9CDC8CFBBBB}" type="doc">
      <dgm:prSet loTypeId="urn:microsoft.com/office/officeart/2005/8/layout/vList6" loCatId="list" qsTypeId="urn:microsoft.com/office/officeart/2005/8/quickstyle/simple1" qsCatId="simple" csTypeId="urn:microsoft.com/office/officeart/2005/8/colors/accent3_2" csCatId="accent3" phldr="1"/>
      <dgm:spPr/>
      <dgm:t>
        <a:bodyPr/>
        <a:lstStyle/>
        <a:p>
          <a:endParaRPr lang="en-US"/>
        </a:p>
      </dgm:t>
    </dgm:pt>
    <dgm:pt modelId="{039FEEF2-DCE6-4A63-BAAA-83AB3803450E}">
      <dgm:prSet phldrT="[Text]"/>
      <dgm:spPr/>
      <dgm:t>
        <a:bodyPr/>
        <a:lstStyle/>
        <a:p>
          <a:r>
            <a:rPr lang="en-US" dirty="0" smtClean="0">
              <a:latin typeface="Rockwell" panose="02060603020205020403" pitchFamily="18" charset="0"/>
            </a:rPr>
            <a:t>Product Variety</a:t>
          </a:r>
          <a:endParaRPr lang="en-US" dirty="0">
            <a:latin typeface="Rockwell" panose="02060603020205020403" pitchFamily="18" charset="0"/>
          </a:endParaRPr>
        </a:p>
      </dgm:t>
    </dgm:pt>
    <dgm:pt modelId="{EF620F38-D99C-4A47-8709-129FB27A1BEF}" type="parTrans" cxnId="{3351D23B-91EF-4322-959A-D336CD7538A5}">
      <dgm:prSet/>
      <dgm:spPr/>
      <dgm:t>
        <a:bodyPr/>
        <a:lstStyle/>
        <a:p>
          <a:endParaRPr lang="en-US"/>
        </a:p>
      </dgm:t>
    </dgm:pt>
    <dgm:pt modelId="{630F0616-3994-4183-AD5B-41C38DC6BA0D}" type="sibTrans" cxnId="{3351D23B-91EF-4322-959A-D336CD7538A5}">
      <dgm:prSet/>
      <dgm:spPr/>
      <dgm:t>
        <a:bodyPr/>
        <a:lstStyle/>
        <a:p>
          <a:endParaRPr lang="en-US"/>
        </a:p>
      </dgm:t>
    </dgm:pt>
    <dgm:pt modelId="{E824B279-65F3-420C-BEEC-5246E02C8A63}">
      <dgm:prSet phldrT="[Text]"/>
      <dgm:spPr/>
      <dgm:t>
        <a:bodyPr/>
        <a:lstStyle/>
        <a:p>
          <a:r>
            <a:rPr lang="en-US" dirty="0" smtClean="0">
              <a:latin typeface="Rockwell" panose="02060603020205020403" pitchFamily="18" charset="0"/>
            </a:rPr>
            <a:t>Encourages sampling</a:t>
          </a:r>
          <a:endParaRPr lang="en-US" dirty="0">
            <a:latin typeface="Rockwell" panose="02060603020205020403" pitchFamily="18" charset="0"/>
          </a:endParaRPr>
        </a:p>
      </dgm:t>
    </dgm:pt>
    <dgm:pt modelId="{DE52CED0-A792-4593-B35E-FF3410DE67F1}" type="parTrans" cxnId="{C1F82FB6-A6A1-4089-8F80-151948D8B444}">
      <dgm:prSet/>
      <dgm:spPr/>
      <dgm:t>
        <a:bodyPr/>
        <a:lstStyle/>
        <a:p>
          <a:endParaRPr lang="en-US"/>
        </a:p>
      </dgm:t>
    </dgm:pt>
    <dgm:pt modelId="{A1501951-7CB5-40BC-9B9E-083393D3B91A}" type="sibTrans" cxnId="{C1F82FB6-A6A1-4089-8F80-151948D8B444}">
      <dgm:prSet/>
      <dgm:spPr/>
      <dgm:t>
        <a:bodyPr/>
        <a:lstStyle/>
        <a:p>
          <a:endParaRPr lang="en-US"/>
        </a:p>
      </dgm:t>
    </dgm:pt>
    <dgm:pt modelId="{CC59FCAE-D248-4068-A75F-B3AF79CA7BE9}" type="pres">
      <dgm:prSet presAssocID="{39F8AAC9-F932-4552-8259-F9CDC8CFBBBB}" presName="Name0" presStyleCnt="0">
        <dgm:presLayoutVars>
          <dgm:dir/>
          <dgm:animLvl val="lvl"/>
          <dgm:resizeHandles/>
        </dgm:presLayoutVars>
      </dgm:prSet>
      <dgm:spPr/>
      <dgm:t>
        <a:bodyPr/>
        <a:lstStyle/>
        <a:p>
          <a:endParaRPr lang="en-US"/>
        </a:p>
      </dgm:t>
    </dgm:pt>
    <dgm:pt modelId="{00821D96-B778-494C-B824-A360361A1BDD}" type="pres">
      <dgm:prSet presAssocID="{039FEEF2-DCE6-4A63-BAAA-83AB3803450E}" presName="linNode" presStyleCnt="0"/>
      <dgm:spPr/>
      <dgm:t>
        <a:bodyPr/>
        <a:lstStyle/>
        <a:p>
          <a:endParaRPr lang="en-US"/>
        </a:p>
      </dgm:t>
    </dgm:pt>
    <dgm:pt modelId="{03302DB3-EA6D-4E24-9C23-91B6955E04A6}" type="pres">
      <dgm:prSet presAssocID="{039FEEF2-DCE6-4A63-BAAA-83AB3803450E}" presName="parentShp" presStyleLbl="node1" presStyleIdx="0" presStyleCnt="1">
        <dgm:presLayoutVars>
          <dgm:bulletEnabled val="1"/>
        </dgm:presLayoutVars>
      </dgm:prSet>
      <dgm:spPr/>
      <dgm:t>
        <a:bodyPr/>
        <a:lstStyle/>
        <a:p>
          <a:endParaRPr lang="en-US"/>
        </a:p>
      </dgm:t>
    </dgm:pt>
    <dgm:pt modelId="{A59186F5-3C2F-4A91-803B-269190106C2D}" type="pres">
      <dgm:prSet presAssocID="{039FEEF2-DCE6-4A63-BAAA-83AB3803450E}" presName="childShp" presStyleLbl="bgAccFollowNode1" presStyleIdx="0" presStyleCnt="1">
        <dgm:presLayoutVars>
          <dgm:bulletEnabled val="1"/>
        </dgm:presLayoutVars>
      </dgm:prSet>
      <dgm:spPr/>
      <dgm:t>
        <a:bodyPr/>
        <a:lstStyle/>
        <a:p>
          <a:endParaRPr lang="en-US"/>
        </a:p>
      </dgm:t>
    </dgm:pt>
  </dgm:ptLst>
  <dgm:cxnLst>
    <dgm:cxn modelId="{C1F82FB6-A6A1-4089-8F80-151948D8B444}" srcId="{039FEEF2-DCE6-4A63-BAAA-83AB3803450E}" destId="{E824B279-65F3-420C-BEEC-5246E02C8A63}" srcOrd="0" destOrd="0" parTransId="{DE52CED0-A792-4593-B35E-FF3410DE67F1}" sibTransId="{A1501951-7CB5-40BC-9B9E-083393D3B91A}"/>
    <dgm:cxn modelId="{8EF5C38B-62B9-4CB1-8273-1D17DA0E1F56}" type="presOf" srcId="{039FEEF2-DCE6-4A63-BAAA-83AB3803450E}" destId="{03302DB3-EA6D-4E24-9C23-91B6955E04A6}" srcOrd="0" destOrd="0" presId="urn:microsoft.com/office/officeart/2005/8/layout/vList6"/>
    <dgm:cxn modelId="{5CB589F8-B10F-45A5-9602-ADDC9866B366}" type="presOf" srcId="{E824B279-65F3-420C-BEEC-5246E02C8A63}" destId="{A59186F5-3C2F-4A91-803B-269190106C2D}" srcOrd="0" destOrd="0" presId="urn:microsoft.com/office/officeart/2005/8/layout/vList6"/>
    <dgm:cxn modelId="{EB00F1B2-71CA-46A5-9829-068FD4372D75}" type="presOf" srcId="{39F8AAC9-F932-4552-8259-F9CDC8CFBBBB}" destId="{CC59FCAE-D248-4068-A75F-B3AF79CA7BE9}" srcOrd="0" destOrd="0" presId="urn:microsoft.com/office/officeart/2005/8/layout/vList6"/>
    <dgm:cxn modelId="{3351D23B-91EF-4322-959A-D336CD7538A5}" srcId="{39F8AAC9-F932-4552-8259-F9CDC8CFBBBB}" destId="{039FEEF2-DCE6-4A63-BAAA-83AB3803450E}" srcOrd="0" destOrd="0" parTransId="{EF620F38-D99C-4A47-8709-129FB27A1BEF}" sibTransId="{630F0616-3994-4183-AD5B-41C38DC6BA0D}"/>
    <dgm:cxn modelId="{053BF4AD-7C1D-492E-81D5-E847D90B493F}" type="presParOf" srcId="{CC59FCAE-D248-4068-A75F-B3AF79CA7BE9}" destId="{00821D96-B778-494C-B824-A360361A1BDD}" srcOrd="0" destOrd="0" presId="urn:microsoft.com/office/officeart/2005/8/layout/vList6"/>
    <dgm:cxn modelId="{4DD92ADB-DAEB-4EC0-9B73-E4A21F4FBC80}" type="presParOf" srcId="{00821D96-B778-494C-B824-A360361A1BDD}" destId="{03302DB3-EA6D-4E24-9C23-91B6955E04A6}" srcOrd="0" destOrd="0" presId="urn:microsoft.com/office/officeart/2005/8/layout/vList6"/>
    <dgm:cxn modelId="{7A5B2D68-A248-4A73-99E5-B43FD33D8C28}" type="presParOf" srcId="{00821D96-B778-494C-B824-A360361A1BDD}" destId="{A59186F5-3C2F-4A91-803B-269190106C2D}" srcOrd="1" destOrd="0" presId="urn:microsoft.com/office/officeart/2005/8/layout/v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F8AAC9-F932-4552-8259-F9CDC8CFBBBB}" type="doc">
      <dgm:prSet loTypeId="urn:microsoft.com/office/officeart/2005/8/layout/vList6" loCatId="list" qsTypeId="urn:microsoft.com/office/officeart/2005/8/quickstyle/simple1" qsCatId="simple" csTypeId="urn:microsoft.com/office/officeart/2005/8/colors/accent3_2" csCatId="accent3" phldr="1"/>
      <dgm:spPr/>
      <dgm:t>
        <a:bodyPr/>
        <a:lstStyle/>
        <a:p>
          <a:endParaRPr lang="en-US"/>
        </a:p>
      </dgm:t>
    </dgm:pt>
    <dgm:pt modelId="{039FEEF2-DCE6-4A63-BAAA-83AB3803450E}">
      <dgm:prSet phldrT="[Text]"/>
      <dgm:spPr/>
      <dgm:t>
        <a:bodyPr/>
        <a:lstStyle/>
        <a:p>
          <a:r>
            <a:rPr lang="en-US" dirty="0" err="1" smtClean="0">
              <a:latin typeface="Rockwell" panose="02060603020205020403" pitchFamily="18" charset="0"/>
            </a:rPr>
            <a:t>SoHo</a:t>
          </a:r>
          <a:r>
            <a:rPr lang="en-US" baseline="0" dirty="0" smtClean="0">
              <a:latin typeface="Rockwell" panose="02060603020205020403" pitchFamily="18" charset="0"/>
            </a:rPr>
            <a:t> Location</a:t>
          </a:r>
          <a:endParaRPr lang="en-US" dirty="0">
            <a:latin typeface="Rockwell" panose="02060603020205020403" pitchFamily="18" charset="0"/>
          </a:endParaRPr>
        </a:p>
      </dgm:t>
    </dgm:pt>
    <dgm:pt modelId="{EF620F38-D99C-4A47-8709-129FB27A1BEF}" type="parTrans" cxnId="{3351D23B-91EF-4322-959A-D336CD7538A5}">
      <dgm:prSet/>
      <dgm:spPr/>
      <dgm:t>
        <a:bodyPr/>
        <a:lstStyle/>
        <a:p>
          <a:endParaRPr lang="en-US"/>
        </a:p>
      </dgm:t>
    </dgm:pt>
    <dgm:pt modelId="{630F0616-3994-4183-AD5B-41C38DC6BA0D}" type="sibTrans" cxnId="{3351D23B-91EF-4322-959A-D336CD7538A5}">
      <dgm:prSet/>
      <dgm:spPr/>
      <dgm:t>
        <a:bodyPr/>
        <a:lstStyle/>
        <a:p>
          <a:endParaRPr lang="en-US"/>
        </a:p>
      </dgm:t>
    </dgm:pt>
    <dgm:pt modelId="{E824B279-65F3-420C-BEEC-5246E02C8A63}">
      <dgm:prSet phldrT="[Text]"/>
      <dgm:spPr/>
      <dgm:t>
        <a:bodyPr/>
        <a:lstStyle/>
        <a:p>
          <a:r>
            <a:rPr lang="en-US" dirty="0" smtClean="0">
              <a:latin typeface="Rockwell" panose="02060603020205020403" pitchFamily="18" charset="0"/>
            </a:rPr>
            <a:t>Prime visibility and foot traffic</a:t>
          </a:r>
          <a:endParaRPr lang="en-US" dirty="0">
            <a:latin typeface="Rockwell" panose="02060603020205020403" pitchFamily="18" charset="0"/>
          </a:endParaRPr>
        </a:p>
      </dgm:t>
    </dgm:pt>
    <dgm:pt modelId="{DE52CED0-A792-4593-B35E-FF3410DE67F1}" type="parTrans" cxnId="{C1F82FB6-A6A1-4089-8F80-151948D8B444}">
      <dgm:prSet/>
      <dgm:spPr/>
      <dgm:t>
        <a:bodyPr/>
        <a:lstStyle/>
        <a:p>
          <a:endParaRPr lang="en-US"/>
        </a:p>
      </dgm:t>
    </dgm:pt>
    <dgm:pt modelId="{A1501951-7CB5-40BC-9B9E-083393D3B91A}" type="sibTrans" cxnId="{C1F82FB6-A6A1-4089-8F80-151948D8B444}">
      <dgm:prSet/>
      <dgm:spPr/>
      <dgm:t>
        <a:bodyPr/>
        <a:lstStyle/>
        <a:p>
          <a:endParaRPr lang="en-US"/>
        </a:p>
      </dgm:t>
    </dgm:pt>
    <dgm:pt modelId="{CC59FCAE-D248-4068-A75F-B3AF79CA7BE9}" type="pres">
      <dgm:prSet presAssocID="{39F8AAC9-F932-4552-8259-F9CDC8CFBBBB}" presName="Name0" presStyleCnt="0">
        <dgm:presLayoutVars>
          <dgm:dir/>
          <dgm:animLvl val="lvl"/>
          <dgm:resizeHandles/>
        </dgm:presLayoutVars>
      </dgm:prSet>
      <dgm:spPr/>
      <dgm:t>
        <a:bodyPr/>
        <a:lstStyle/>
        <a:p>
          <a:endParaRPr lang="en-US"/>
        </a:p>
      </dgm:t>
    </dgm:pt>
    <dgm:pt modelId="{00821D96-B778-494C-B824-A360361A1BDD}" type="pres">
      <dgm:prSet presAssocID="{039FEEF2-DCE6-4A63-BAAA-83AB3803450E}" presName="linNode" presStyleCnt="0"/>
      <dgm:spPr/>
      <dgm:t>
        <a:bodyPr/>
        <a:lstStyle/>
        <a:p>
          <a:endParaRPr lang="en-US"/>
        </a:p>
      </dgm:t>
    </dgm:pt>
    <dgm:pt modelId="{03302DB3-EA6D-4E24-9C23-91B6955E04A6}" type="pres">
      <dgm:prSet presAssocID="{039FEEF2-DCE6-4A63-BAAA-83AB3803450E}" presName="parentShp" presStyleLbl="node1" presStyleIdx="0" presStyleCnt="1">
        <dgm:presLayoutVars>
          <dgm:bulletEnabled val="1"/>
        </dgm:presLayoutVars>
      </dgm:prSet>
      <dgm:spPr/>
      <dgm:t>
        <a:bodyPr/>
        <a:lstStyle/>
        <a:p>
          <a:endParaRPr lang="en-US"/>
        </a:p>
      </dgm:t>
    </dgm:pt>
    <dgm:pt modelId="{A59186F5-3C2F-4A91-803B-269190106C2D}" type="pres">
      <dgm:prSet presAssocID="{039FEEF2-DCE6-4A63-BAAA-83AB3803450E}" presName="childShp" presStyleLbl="bgAccFollowNode1" presStyleIdx="0" presStyleCnt="1">
        <dgm:presLayoutVars>
          <dgm:bulletEnabled val="1"/>
        </dgm:presLayoutVars>
      </dgm:prSet>
      <dgm:spPr/>
      <dgm:t>
        <a:bodyPr/>
        <a:lstStyle/>
        <a:p>
          <a:endParaRPr lang="en-US"/>
        </a:p>
      </dgm:t>
    </dgm:pt>
  </dgm:ptLst>
  <dgm:cxnLst>
    <dgm:cxn modelId="{8B2723D9-345F-4085-B258-173889290838}" type="presOf" srcId="{039FEEF2-DCE6-4A63-BAAA-83AB3803450E}" destId="{03302DB3-EA6D-4E24-9C23-91B6955E04A6}" srcOrd="0" destOrd="0" presId="urn:microsoft.com/office/officeart/2005/8/layout/vList6"/>
    <dgm:cxn modelId="{C1F82FB6-A6A1-4089-8F80-151948D8B444}" srcId="{039FEEF2-DCE6-4A63-BAAA-83AB3803450E}" destId="{E824B279-65F3-420C-BEEC-5246E02C8A63}" srcOrd="0" destOrd="0" parTransId="{DE52CED0-A792-4593-B35E-FF3410DE67F1}" sibTransId="{A1501951-7CB5-40BC-9B9E-083393D3B91A}"/>
    <dgm:cxn modelId="{7579C51B-0D79-46E5-929B-D4DF5730D567}" type="presOf" srcId="{39F8AAC9-F932-4552-8259-F9CDC8CFBBBB}" destId="{CC59FCAE-D248-4068-A75F-B3AF79CA7BE9}" srcOrd="0" destOrd="0" presId="urn:microsoft.com/office/officeart/2005/8/layout/vList6"/>
    <dgm:cxn modelId="{206B214B-9FC8-4E81-AAC5-5854051D686F}" type="presOf" srcId="{E824B279-65F3-420C-BEEC-5246E02C8A63}" destId="{A59186F5-3C2F-4A91-803B-269190106C2D}" srcOrd="0" destOrd="0" presId="urn:microsoft.com/office/officeart/2005/8/layout/vList6"/>
    <dgm:cxn modelId="{3351D23B-91EF-4322-959A-D336CD7538A5}" srcId="{39F8AAC9-F932-4552-8259-F9CDC8CFBBBB}" destId="{039FEEF2-DCE6-4A63-BAAA-83AB3803450E}" srcOrd="0" destOrd="0" parTransId="{EF620F38-D99C-4A47-8709-129FB27A1BEF}" sibTransId="{630F0616-3994-4183-AD5B-41C38DC6BA0D}"/>
    <dgm:cxn modelId="{00DC3543-8AA1-4965-9E95-708B89AA8A95}" type="presParOf" srcId="{CC59FCAE-D248-4068-A75F-B3AF79CA7BE9}" destId="{00821D96-B778-494C-B824-A360361A1BDD}" srcOrd="0" destOrd="0" presId="urn:microsoft.com/office/officeart/2005/8/layout/vList6"/>
    <dgm:cxn modelId="{3E542E0C-C077-4EE9-8878-325C92DF8950}" type="presParOf" srcId="{00821D96-B778-494C-B824-A360361A1BDD}" destId="{03302DB3-EA6D-4E24-9C23-91B6955E04A6}" srcOrd="0" destOrd="0" presId="urn:microsoft.com/office/officeart/2005/8/layout/vList6"/>
    <dgm:cxn modelId="{D23EB889-8AB2-4CD3-8D54-BC7AD113660B}" type="presParOf" srcId="{00821D96-B778-494C-B824-A360361A1BDD}" destId="{A59186F5-3C2F-4A91-803B-269190106C2D}" srcOrd="1" destOrd="0" presId="urn:microsoft.com/office/officeart/2005/8/layout/vList6"/>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E629C11-8D60-4337-BDEE-9FE55F685797}" type="doc">
      <dgm:prSet loTypeId="urn:microsoft.com/office/officeart/2005/8/layout/process1" loCatId="process" qsTypeId="urn:microsoft.com/office/officeart/2005/8/quickstyle/simple1" qsCatId="simple" csTypeId="urn:microsoft.com/office/officeart/2005/8/colors/accent3_2" csCatId="accent3" phldr="1"/>
      <dgm:spPr/>
    </dgm:pt>
    <dgm:pt modelId="{E06059FE-0343-4849-A97C-16139723A1B6}">
      <dgm:prSet phldrT="[Text]"/>
      <dgm:spPr/>
      <dgm:t>
        <a:bodyPr/>
        <a:lstStyle/>
        <a:p>
          <a:r>
            <a:rPr lang="en-US" dirty="0" smtClean="0">
              <a:latin typeface="Rockwell" panose="02060603020205020403" pitchFamily="18" charset="0"/>
            </a:rPr>
            <a:t>Impacting Families</a:t>
          </a:r>
          <a:endParaRPr lang="en-US" dirty="0">
            <a:latin typeface="Rockwell" panose="02060603020205020403" pitchFamily="18" charset="0"/>
          </a:endParaRPr>
        </a:p>
      </dgm:t>
    </dgm:pt>
    <dgm:pt modelId="{A0E95566-CE37-4338-9682-B07706843F7B}" type="parTrans" cxnId="{C9FD241B-1E78-4FF1-9C7D-C605B9057662}">
      <dgm:prSet/>
      <dgm:spPr/>
      <dgm:t>
        <a:bodyPr/>
        <a:lstStyle/>
        <a:p>
          <a:endParaRPr lang="en-US"/>
        </a:p>
      </dgm:t>
    </dgm:pt>
    <dgm:pt modelId="{AE65E5C5-31FB-4735-B01A-E50666C7F87F}" type="sibTrans" cxnId="{C9FD241B-1E78-4FF1-9C7D-C605B9057662}">
      <dgm:prSet/>
      <dgm:spPr/>
      <dgm:t>
        <a:bodyPr/>
        <a:lstStyle/>
        <a:p>
          <a:endParaRPr lang="en-US"/>
        </a:p>
      </dgm:t>
    </dgm:pt>
    <dgm:pt modelId="{CE54B37C-81F9-45CE-A50E-14A9EF71C8A2}">
      <dgm:prSet phldrT="[Text]"/>
      <dgm:spPr/>
      <dgm:t>
        <a:bodyPr/>
        <a:lstStyle/>
        <a:p>
          <a:r>
            <a:rPr lang="en-US" dirty="0" smtClean="0">
              <a:latin typeface="Rockwell" panose="02060603020205020403" pitchFamily="18" charset="0"/>
            </a:rPr>
            <a:t>Building Preference for Smucker’s Products</a:t>
          </a:r>
          <a:endParaRPr lang="en-US" dirty="0">
            <a:latin typeface="Rockwell" panose="02060603020205020403" pitchFamily="18" charset="0"/>
          </a:endParaRPr>
        </a:p>
      </dgm:t>
    </dgm:pt>
    <dgm:pt modelId="{14603200-6D63-490F-B278-B3AAC61102A0}" type="parTrans" cxnId="{404F3D8A-C221-46FC-8C96-9C2F37E067CF}">
      <dgm:prSet/>
      <dgm:spPr/>
      <dgm:t>
        <a:bodyPr/>
        <a:lstStyle/>
        <a:p>
          <a:endParaRPr lang="en-US"/>
        </a:p>
      </dgm:t>
    </dgm:pt>
    <dgm:pt modelId="{67EC6A81-08CC-4065-B538-BF792BE6E73A}" type="sibTrans" cxnId="{404F3D8A-C221-46FC-8C96-9C2F37E067CF}">
      <dgm:prSet/>
      <dgm:spPr/>
      <dgm:t>
        <a:bodyPr/>
        <a:lstStyle/>
        <a:p>
          <a:endParaRPr lang="en-US"/>
        </a:p>
      </dgm:t>
    </dgm:pt>
    <dgm:pt modelId="{3BDC433B-E4F1-4DF4-B14C-543B03FF5382}">
      <dgm:prSet phldrT="[Text]"/>
      <dgm:spPr/>
      <dgm:t>
        <a:bodyPr/>
        <a:lstStyle/>
        <a:p>
          <a:r>
            <a:rPr lang="en-US" dirty="0" smtClean="0">
              <a:latin typeface="Rockwell" panose="02060603020205020403" pitchFamily="18" charset="0"/>
            </a:rPr>
            <a:t>Increase in Long-Term Sales</a:t>
          </a:r>
        </a:p>
      </dgm:t>
    </dgm:pt>
    <dgm:pt modelId="{95E39D4B-2B99-4C8F-8A3E-348BC1BB1322}" type="parTrans" cxnId="{EE2CF15D-8354-4F01-978C-294C4AAFA546}">
      <dgm:prSet/>
      <dgm:spPr/>
      <dgm:t>
        <a:bodyPr/>
        <a:lstStyle/>
        <a:p>
          <a:endParaRPr lang="en-US"/>
        </a:p>
      </dgm:t>
    </dgm:pt>
    <dgm:pt modelId="{8413A90D-7110-4ECD-A8F1-58F8F2BC3EAC}" type="sibTrans" cxnId="{EE2CF15D-8354-4F01-978C-294C4AAFA546}">
      <dgm:prSet/>
      <dgm:spPr/>
      <dgm:t>
        <a:bodyPr/>
        <a:lstStyle/>
        <a:p>
          <a:endParaRPr lang="en-US"/>
        </a:p>
      </dgm:t>
    </dgm:pt>
    <dgm:pt modelId="{479B0634-E0C2-45FB-84EF-A520883E6070}" type="pres">
      <dgm:prSet presAssocID="{8E629C11-8D60-4337-BDEE-9FE55F685797}" presName="Name0" presStyleCnt="0">
        <dgm:presLayoutVars>
          <dgm:dir/>
          <dgm:resizeHandles val="exact"/>
        </dgm:presLayoutVars>
      </dgm:prSet>
      <dgm:spPr/>
    </dgm:pt>
    <dgm:pt modelId="{AAEA7DE8-06B1-45C8-97DE-F65239F6015D}" type="pres">
      <dgm:prSet presAssocID="{E06059FE-0343-4849-A97C-16139723A1B6}" presName="node" presStyleLbl="node1" presStyleIdx="0" presStyleCnt="3">
        <dgm:presLayoutVars>
          <dgm:bulletEnabled val="1"/>
        </dgm:presLayoutVars>
      </dgm:prSet>
      <dgm:spPr/>
      <dgm:t>
        <a:bodyPr/>
        <a:lstStyle/>
        <a:p>
          <a:endParaRPr lang="en-US"/>
        </a:p>
      </dgm:t>
    </dgm:pt>
    <dgm:pt modelId="{053D4E6E-883F-4C14-998B-3E38271638DD}" type="pres">
      <dgm:prSet presAssocID="{AE65E5C5-31FB-4735-B01A-E50666C7F87F}" presName="sibTrans" presStyleLbl="sibTrans2D1" presStyleIdx="0" presStyleCnt="2"/>
      <dgm:spPr/>
      <dgm:t>
        <a:bodyPr/>
        <a:lstStyle/>
        <a:p>
          <a:endParaRPr lang="en-US"/>
        </a:p>
      </dgm:t>
    </dgm:pt>
    <dgm:pt modelId="{3E7DF2E5-E986-45CB-8C1C-DF5056D66BCF}" type="pres">
      <dgm:prSet presAssocID="{AE65E5C5-31FB-4735-B01A-E50666C7F87F}" presName="connectorText" presStyleLbl="sibTrans2D1" presStyleIdx="0" presStyleCnt="2"/>
      <dgm:spPr/>
      <dgm:t>
        <a:bodyPr/>
        <a:lstStyle/>
        <a:p>
          <a:endParaRPr lang="en-US"/>
        </a:p>
      </dgm:t>
    </dgm:pt>
    <dgm:pt modelId="{A1EA7537-D050-45E0-B7F8-EC0F502C49F8}" type="pres">
      <dgm:prSet presAssocID="{CE54B37C-81F9-45CE-A50E-14A9EF71C8A2}" presName="node" presStyleLbl="node1" presStyleIdx="1" presStyleCnt="3">
        <dgm:presLayoutVars>
          <dgm:bulletEnabled val="1"/>
        </dgm:presLayoutVars>
      </dgm:prSet>
      <dgm:spPr/>
      <dgm:t>
        <a:bodyPr/>
        <a:lstStyle/>
        <a:p>
          <a:endParaRPr lang="en-US"/>
        </a:p>
      </dgm:t>
    </dgm:pt>
    <dgm:pt modelId="{95F2C06B-54AD-4AB7-AB2B-52DD54D0831F}" type="pres">
      <dgm:prSet presAssocID="{67EC6A81-08CC-4065-B538-BF792BE6E73A}" presName="sibTrans" presStyleLbl="sibTrans2D1" presStyleIdx="1" presStyleCnt="2"/>
      <dgm:spPr/>
      <dgm:t>
        <a:bodyPr/>
        <a:lstStyle/>
        <a:p>
          <a:endParaRPr lang="en-US"/>
        </a:p>
      </dgm:t>
    </dgm:pt>
    <dgm:pt modelId="{31D12102-A0A2-4ECA-BF4A-DA9728A52930}" type="pres">
      <dgm:prSet presAssocID="{67EC6A81-08CC-4065-B538-BF792BE6E73A}" presName="connectorText" presStyleLbl="sibTrans2D1" presStyleIdx="1" presStyleCnt="2"/>
      <dgm:spPr/>
      <dgm:t>
        <a:bodyPr/>
        <a:lstStyle/>
        <a:p>
          <a:endParaRPr lang="en-US"/>
        </a:p>
      </dgm:t>
    </dgm:pt>
    <dgm:pt modelId="{3C43FB4F-C769-4695-8F9C-4D5E56379C4E}" type="pres">
      <dgm:prSet presAssocID="{3BDC433B-E4F1-4DF4-B14C-543B03FF5382}" presName="node" presStyleLbl="node1" presStyleIdx="2" presStyleCnt="3">
        <dgm:presLayoutVars>
          <dgm:bulletEnabled val="1"/>
        </dgm:presLayoutVars>
      </dgm:prSet>
      <dgm:spPr/>
      <dgm:t>
        <a:bodyPr/>
        <a:lstStyle/>
        <a:p>
          <a:endParaRPr lang="en-US"/>
        </a:p>
      </dgm:t>
    </dgm:pt>
  </dgm:ptLst>
  <dgm:cxnLst>
    <dgm:cxn modelId="{CD29FF5F-F410-4C72-A85C-69446E1DBEAA}" type="presOf" srcId="{3BDC433B-E4F1-4DF4-B14C-543B03FF5382}" destId="{3C43FB4F-C769-4695-8F9C-4D5E56379C4E}" srcOrd="0" destOrd="0" presId="urn:microsoft.com/office/officeart/2005/8/layout/process1"/>
    <dgm:cxn modelId="{7844B9E5-BC83-43CC-A586-836AA3918DF8}" type="presOf" srcId="{8E629C11-8D60-4337-BDEE-9FE55F685797}" destId="{479B0634-E0C2-45FB-84EF-A520883E6070}" srcOrd="0" destOrd="0" presId="urn:microsoft.com/office/officeart/2005/8/layout/process1"/>
    <dgm:cxn modelId="{2F8BDF86-E553-49CF-ACD7-69B8C31D9706}" type="presOf" srcId="{AE65E5C5-31FB-4735-B01A-E50666C7F87F}" destId="{3E7DF2E5-E986-45CB-8C1C-DF5056D66BCF}" srcOrd="1" destOrd="0" presId="urn:microsoft.com/office/officeart/2005/8/layout/process1"/>
    <dgm:cxn modelId="{5109219F-87EF-41AA-980F-9DDDC980DF15}" type="presOf" srcId="{E06059FE-0343-4849-A97C-16139723A1B6}" destId="{AAEA7DE8-06B1-45C8-97DE-F65239F6015D}" srcOrd="0" destOrd="0" presId="urn:microsoft.com/office/officeart/2005/8/layout/process1"/>
    <dgm:cxn modelId="{C9FD241B-1E78-4FF1-9C7D-C605B9057662}" srcId="{8E629C11-8D60-4337-BDEE-9FE55F685797}" destId="{E06059FE-0343-4849-A97C-16139723A1B6}" srcOrd="0" destOrd="0" parTransId="{A0E95566-CE37-4338-9682-B07706843F7B}" sibTransId="{AE65E5C5-31FB-4735-B01A-E50666C7F87F}"/>
    <dgm:cxn modelId="{F70E7BEF-C287-49C6-B746-3417A8B317D8}" type="presOf" srcId="{67EC6A81-08CC-4065-B538-BF792BE6E73A}" destId="{31D12102-A0A2-4ECA-BF4A-DA9728A52930}" srcOrd="1" destOrd="0" presId="urn:microsoft.com/office/officeart/2005/8/layout/process1"/>
    <dgm:cxn modelId="{A8C92483-9820-4040-BE2A-A3F01FE00132}" type="presOf" srcId="{CE54B37C-81F9-45CE-A50E-14A9EF71C8A2}" destId="{A1EA7537-D050-45E0-B7F8-EC0F502C49F8}" srcOrd="0" destOrd="0" presId="urn:microsoft.com/office/officeart/2005/8/layout/process1"/>
    <dgm:cxn modelId="{404F3D8A-C221-46FC-8C96-9C2F37E067CF}" srcId="{8E629C11-8D60-4337-BDEE-9FE55F685797}" destId="{CE54B37C-81F9-45CE-A50E-14A9EF71C8A2}" srcOrd="1" destOrd="0" parTransId="{14603200-6D63-490F-B278-B3AAC61102A0}" sibTransId="{67EC6A81-08CC-4065-B538-BF792BE6E73A}"/>
    <dgm:cxn modelId="{D2A2451B-0D8E-4B43-8206-C75409962F9A}" type="presOf" srcId="{AE65E5C5-31FB-4735-B01A-E50666C7F87F}" destId="{053D4E6E-883F-4C14-998B-3E38271638DD}" srcOrd="0" destOrd="0" presId="urn:microsoft.com/office/officeart/2005/8/layout/process1"/>
    <dgm:cxn modelId="{EE2CF15D-8354-4F01-978C-294C4AAFA546}" srcId="{8E629C11-8D60-4337-BDEE-9FE55F685797}" destId="{3BDC433B-E4F1-4DF4-B14C-543B03FF5382}" srcOrd="2" destOrd="0" parTransId="{95E39D4B-2B99-4C8F-8A3E-348BC1BB1322}" sibTransId="{8413A90D-7110-4ECD-A8F1-58F8F2BC3EAC}"/>
    <dgm:cxn modelId="{D1664208-2AD3-4907-8709-52A591431CCB}" type="presOf" srcId="{67EC6A81-08CC-4065-B538-BF792BE6E73A}" destId="{95F2C06B-54AD-4AB7-AB2B-52DD54D0831F}" srcOrd="0" destOrd="0" presId="urn:microsoft.com/office/officeart/2005/8/layout/process1"/>
    <dgm:cxn modelId="{E246B25A-7272-48EB-BF94-11E4674CA3CC}" type="presParOf" srcId="{479B0634-E0C2-45FB-84EF-A520883E6070}" destId="{AAEA7DE8-06B1-45C8-97DE-F65239F6015D}" srcOrd="0" destOrd="0" presId="urn:microsoft.com/office/officeart/2005/8/layout/process1"/>
    <dgm:cxn modelId="{0C3CF632-D228-407F-B0E0-A7D43D021329}" type="presParOf" srcId="{479B0634-E0C2-45FB-84EF-A520883E6070}" destId="{053D4E6E-883F-4C14-998B-3E38271638DD}" srcOrd="1" destOrd="0" presId="urn:microsoft.com/office/officeart/2005/8/layout/process1"/>
    <dgm:cxn modelId="{7DDCCF5F-3E9A-4C02-97FA-9F22FDF47C6F}" type="presParOf" srcId="{053D4E6E-883F-4C14-998B-3E38271638DD}" destId="{3E7DF2E5-E986-45CB-8C1C-DF5056D66BCF}" srcOrd="0" destOrd="0" presId="urn:microsoft.com/office/officeart/2005/8/layout/process1"/>
    <dgm:cxn modelId="{F929FAD7-E7CF-4610-BF14-FECF7AAAF272}" type="presParOf" srcId="{479B0634-E0C2-45FB-84EF-A520883E6070}" destId="{A1EA7537-D050-45E0-B7F8-EC0F502C49F8}" srcOrd="2" destOrd="0" presId="urn:microsoft.com/office/officeart/2005/8/layout/process1"/>
    <dgm:cxn modelId="{DA78C990-3A78-4AC4-982A-197DA13B6887}" type="presParOf" srcId="{479B0634-E0C2-45FB-84EF-A520883E6070}" destId="{95F2C06B-54AD-4AB7-AB2B-52DD54D0831F}" srcOrd="3" destOrd="0" presId="urn:microsoft.com/office/officeart/2005/8/layout/process1"/>
    <dgm:cxn modelId="{894F481B-FC79-4610-8686-D8B8DB5A9EE3}" type="presParOf" srcId="{95F2C06B-54AD-4AB7-AB2B-52DD54D0831F}" destId="{31D12102-A0A2-4ECA-BF4A-DA9728A52930}" srcOrd="0" destOrd="0" presId="urn:microsoft.com/office/officeart/2005/8/layout/process1"/>
    <dgm:cxn modelId="{5F98EBED-9E53-4A27-9961-F6E6174BCE61}" type="presParOf" srcId="{479B0634-E0C2-45FB-84EF-A520883E6070}" destId="{3C43FB4F-C769-4695-8F9C-4D5E56379C4E}"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E5BEB1-C4DD-4B90-959D-A5F8DBBD585A}" type="doc">
      <dgm:prSet loTypeId="urn:microsoft.com/office/officeart/2005/8/layout/process1" loCatId="process" qsTypeId="urn:microsoft.com/office/officeart/2005/8/quickstyle/simple1" qsCatId="simple" csTypeId="urn:microsoft.com/office/officeart/2005/8/colors/accent3_2" csCatId="accent3" phldr="1"/>
      <dgm:spPr/>
    </dgm:pt>
    <dgm:pt modelId="{47E3F4F5-7775-43E3-900E-A68092790651}">
      <dgm:prSet phldrT="[Text]"/>
      <dgm:spPr/>
      <dgm:t>
        <a:bodyPr/>
        <a:lstStyle/>
        <a:p>
          <a:endParaRPr lang="en-US" dirty="0"/>
        </a:p>
      </dgm:t>
    </dgm:pt>
    <dgm:pt modelId="{A44E44EF-F660-4D41-9908-ACB0589B5052}" type="sibTrans" cxnId="{DC3F52A9-A43A-4D88-B100-F26ADA08BCFE}">
      <dgm:prSet/>
      <dgm:spPr/>
      <dgm:t>
        <a:bodyPr/>
        <a:lstStyle/>
        <a:p>
          <a:endParaRPr lang="en-US"/>
        </a:p>
      </dgm:t>
    </dgm:pt>
    <dgm:pt modelId="{29BC73D6-D1B2-4902-B029-A8D0EFBFD635}" type="parTrans" cxnId="{DC3F52A9-A43A-4D88-B100-F26ADA08BCFE}">
      <dgm:prSet/>
      <dgm:spPr/>
      <dgm:t>
        <a:bodyPr/>
        <a:lstStyle/>
        <a:p>
          <a:endParaRPr lang="en-US"/>
        </a:p>
      </dgm:t>
    </dgm:pt>
    <dgm:pt modelId="{56FC1468-6DE2-4F24-8B81-E6D92C96B30E}">
      <dgm:prSet phldrT="[Text]"/>
      <dgm:spPr/>
      <dgm:t>
        <a:bodyPr/>
        <a:lstStyle/>
        <a:p>
          <a:r>
            <a:rPr lang="en-US" dirty="0" smtClean="0">
              <a:latin typeface="Rockwell" panose="02060603020205020403" pitchFamily="18" charset="0"/>
            </a:rPr>
            <a:t>Slowing</a:t>
          </a:r>
          <a:r>
            <a:rPr lang="en-US" baseline="0" dirty="0" smtClean="0">
              <a:latin typeface="Rockwell" panose="02060603020205020403" pitchFamily="18" charset="0"/>
            </a:rPr>
            <a:t> Sales</a:t>
          </a:r>
        </a:p>
        <a:p>
          <a:r>
            <a:rPr lang="en-US" dirty="0" smtClean="0">
              <a:latin typeface="Rockwell" panose="02060603020205020403" pitchFamily="18" charset="0"/>
            </a:rPr>
            <a:t>Price Sensitivity</a:t>
          </a:r>
        </a:p>
        <a:p>
          <a:r>
            <a:rPr lang="en-US" dirty="0" smtClean="0">
              <a:latin typeface="Rockwell" panose="02060603020205020403" pitchFamily="18" charset="0"/>
            </a:rPr>
            <a:t>Strong Competition</a:t>
          </a:r>
          <a:endParaRPr lang="en-US" dirty="0">
            <a:latin typeface="Rockwell" panose="02060603020205020403" pitchFamily="18" charset="0"/>
          </a:endParaRPr>
        </a:p>
      </dgm:t>
    </dgm:pt>
    <dgm:pt modelId="{ADC7E348-9377-4BD1-B3BF-897DA6512AA0}" type="sibTrans" cxnId="{5417A6F7-0620-4772-AAD6-39E971FDE203}">
      <dgm:prSet/>
      <dgm:spPr/>
      <dgm:t>
        <a:bodyPr/>
        <a:lstStyle/>
        <a:p>
          <a:endParaRPr lang="en-US"/>
        </a:p>
      </dgm:t>
    </dgm:pt>
    <dgm:pt modelId="{8DDF3293-519D-4E27-9F8F-899F90772FB9}" type="parTrans" cxnId="{5417A6F7-0620-4772-AAD6-39E971FDE203}">
      <dgm:prSet/>
      <dgm:spPr/>
      <dgm:t>
        <a:bodyPr/>
        <a:lstStyle/>
        <a:p>
          <a:endParaRPr lang="en-US"/>
        </a:p>
      </dgm:t>
    </dgm:pt>
    <dgm:pt modelId="{12640F5B-355E-41F0-9736-5D86A99764EB}">
      <dgm:prSet phldrT="[Text]" custT="1"/>
      <dgm:spPr/>
      <dgm:t>
        <a:bodyPr/>
        <a:lstStyle/>
        <a:p>
          <a:r>
            <a:rPr lang="en-US" sz="2400" dirty="0" smtClean="0">
              <a:latin typeface="Rockwell" panose="02060603020205020403" pitchFamily="18" charset="0"/>
            </a:rPr>
            <a:t>Innovation</a:t>
          </a:r>
        </a:p>
        <a:p>
          <a:r>
            <a:rPr lang="en-US" sz="2400" dirty="0" smtClean="0">
              <a:latin typeface="Rockwell" panose="02060603020205020403" pitchFamily="18" charset="0"/>
            </a:rPr>
            <a:t>Visibility</a:t>
          </a:r>
        </a:p>
        <a:p>
          <a:r>
            <a:rPr lang="en-US" sz="2400" dirty="0" smtClean="0">
              <a:latin typeface="Rockwell" panose="02060603020205020403" pitchFamily="18" charset="0"/>
            </a:rPr>
            <a:t>Growth</a:t>
          </a:r>
          <a:endParaRPr lang="en-US" sz="2400" dirty="0">
            <a:latin typeface="Rockwell" panose="02060603020205020403" pitchFamily="18" charset="0"/>
          </a:endParaRPr>
        </a:p>
      </dgm:t>
    </dgm:pt>
    <dgm:pt modelId="{97753773-A979-4786-8E2B-CF343D182362}" type="parTrans" cxnId="{EB1ECC05-8A78-45F4-8D14-E04558842544}">
      <dgm:prSet/>
      <dgm:spPr/>
      <dgm:t>
        <a:bodyPr/>
        <a:lstStyle/>
        <a:p>
          <a:endParaRPr lang="en-US"/>
        </a:p>
      </dgm:t>
    </dgm:pt>
    <dgm:pt modelId="{B5BD51E6-DE14-46B1-BFD9-A4961A26E2EE}" type="sibTrans" cxnId="{EB1ECC05-8A78-45F4-8D14-E04558842544}">
      <dgm:prSet/>
      <dgm:spPr/>
      <dgm:t>
        <a:bodyPr/>
        <a:lstStyle/>
        <a:p>
          <a:endParaRPr lang="en-US"/>
        </a:p>
      </dgm:t>
    </dgm:pt>
    <dgm:pt modelId="{2C0BAFFB-ECD9-4CE0-A426-B28B8EA8D9B0}" type="pres">
      <dgm:prSet presAssocID="{0AE5BEB1-C4DD-4B90-959D-A5F8DBBD585A}" presName="Name0" presStyleCnt="0">
        <dgm:presLayoutVars>
          <dgm:dir/>
          <dgm:resizeHandles val="exact"/>
        </dgm:presLayoutVars>
      </dgm:prSet>
      <dgm:spPr/>
    </dgm:pt>
    <dgm:pt modelId="{9511EBBE-1A04-41E2-A822-F7ECEF3C1735}" type="pres">
      <dgm:prSet presAssocID="{56FC1468-6DE2-4F24-8B81-E6D92C96B30E}" presName="node" presStyleLbl="node1" presStyleIdx="0" presStyleCnt="3" custScaleX="134804" custScaleY="364356">
        <dgm:presLayoutVars>
          <dgm:bulletEnabled val="1"/>
        </dgm:presLayoutVars>
      </dgm:prSet>
      <dgm:spPr/>
      <dgm:t>
        <a:bodyPr/>
        <a:lstStyle/>
        <a:p>
          <a:endParaRPr lang="en-US"/>
        </a:p>
      </dgm:t>
    </dgm:pt>
    <dgm:pt modelId="{A9B075B9-F03D-4C3A-A4CD-8D655CE1E38F}" type="pres">
      <dgm:prSet presAssocID="{ADC7E348-9377-4BD1-B3BF-897DA6512AA0}" presName="sibTrans" presStyleLbl="sibTrans2D1" presStyleIdx="0" presStyleCnt="2"/>
      <dgm:spPr/>
      <dgm:t>
        <a:bodyPr/>
        <a:lstStyle/>
        <a:p>
          <a:endParaRPr lang="en-US"/>
        </a:p>
      </dgm:t>
    </dgm:pt>
    <dgm:pt modelId="{E5B45E0C-648C-42EE-B431-EFD7E5C8C9B9}" type="pres">
      <dgm:prSet presAssocID="{ADC7E348-9377-4BD1-B3BF-897DA6512AA0}" presName="connectorText" presStyleLbl="sibTrans2D1" presStyleIdx="0" presStyleCnt="2"/>
      <dgm:spPr/>
      <dgm:t>
        <a:bodyPr/>
        <a:lstStyle/>
        <a:p>
          <a:endParaRPr lang="en-US"/>
        </a:p>
      </dgm:t>
    </dgm:pt>
    <dgm:pt modelId="{8E9F80E1-7A82-4CA0-A81D-163C8D07B693}" type="pres">
      <dgm:prSet presAssocID="{47E3F4F5-7775-43E3-900E-A68092790651}" presName="node" presStyleLbl="node1" presStyleIdx="1" presStyleCnt="3" custScaleX="134804" custScaleY="364356">
        <dgm:presLayoutVars>
          <dgm:bulletEnabled val="1"/>
        </dgm:presLayoutVars>
      </dgm:prSet>
      <dgm:spPr/>
      <dgm:t>
        <a:bodyPr/>
        <a:lstStyle/>
        <a:p>
          <a:endParaRPr lang="en-US"/>
        </a:p>
      </dgm:t>
    </dgm:pt>
    <dgm:pt modelId="{4424668A-B33C-4C61-B680-F69A76A2EF02}" type="pres">
      <dgm:prSet presAssocID="{A44E44EF-F660-4D41-9908-ACB0589B5052}" presName="sibTrans" presStyleLbl="sibTrans2D1" presStyleIdx="1" presStyleCnt="2"/>
      <dgm:spPr/>
      <dgm:t>
        <a:bodyPr/>
        <a:lstStyle/>
        <a:p>
          <a:endParaRPr lang="en-US"/>
        </a:p>
      </dgm:t>
    </dgm:pt>
    <dgm:pt modelId="{CAB175BA-AA59-4470-BD0F-A32C87622E25}" type="pres">
      <dgm:prSet presAssocID="{A44E44EF-F660-4D41-9908-ACB0589B5052}" presName="connectorText" presStyleLbl="sibTrans2D1" presStyleIdx="1" presStyleCnt="2"/>
      <dgm:spPr/>
      <dgm:t>
        <a:bodyPr/>
        <a:lstStyle/>
        <a:p>
          <a:endParaRPr lang="en-US"/>
        </a:p>
      </dgm:t>
    </dgm:pt>
    <dgm:pt modelId="{9B4C0956-D779-44AF-A073-9F99CBBB385A}" type="pres">
      <dgm:prSet presAssocID="{12640F5B-355E-41F0-9736-5D86A99764EB}" presName="node" presStyleLbl="node1" presStyleIdx="2" presStyleCnt="3" custScaleX="134804" custScaleY="364356">
        <dgm:presLayoutVars>
          <dgm:bulletEnabled val="1"/>
        </dgm:presLayoutVars>
      </dgm:prSet>
      <dgm:spPr/>
      <dgm:t>
        <a:bodyPr/>
        <a:lstStyle/>
        <a:p>
          <a:endParaRPr lang="en-US"/>
        </a:p>
      </dgm:t>
    </dgm:pt>
  </dgm:ptLst>
  <dgm:cxnLst>
    <dgm:cxn modelId="{DC3F52A9-A43A-4D88-B100-F26ADA08BCFE}" srcId="{0AE5BEB1-C4DD-4B90-959D-A5F8DBBD585A}" destId="{47E3F4F5-7775-43E3-900E-A68092790651}" srcOrd="1" destOrd="0" parTransId="{29BC73D6-D1B2-4902-B029-A8D0EFBFD635}" sibTransId="{A44E44EF-F660-4D41-9908-ACB0589B5052}"/>
    <dgm:cxn modelId="{FE795433-FFEA-4D64-B8F0-A64608F313E5}" type="presOf" srcId="{ADC7E348-9377-4BD1-B3BF-897DA6512AA0}" destId="{E5B45E0C-648C-42EE-B431-EFD7E5C8C9B9}" srcOrd="1" destOrd="0" presId="urn:microsoft.com/office/officeart/2005/8/layout/process1"/>
    <dgm:cxn modelId="{A82D8AF9-69DA-4BE6-8F6E-153C9B9FD486}" type="presOf" srcId="{A44E44EF-F660-4D41-9908-ACB0589B5052}" destId="{CAB175BA-AA59-4470-BD0F-A32C87622E25}" srcOrd="1" destOrd="0" presId="urn:microsoft.com/office/officeart/2005/8/layout/process1"/>
    <dgm:cxn modelId="{5417A6F7-0620-4772-AAD6-39E971FDE203}" srcId="{0AE5BEB1-C4DD-4B90-959D-A5F8DBBD585A}" destId="{56FC1468-6DE2-4F24-8B81-E6D92C96B30E}" srcOrd="0" destOrd="0" parTransId="{8DDF3293-519D-4E27-9F8F-899F90772FB9}" sibTransId="{ADC7E348-9377-4BD1-B3BF-897DA6512AA0}"/>
    <dgm:cxn modelId="{9ADE03A3-C383-4A69-B536-C0C291210AB4}" type="presOf" srcId="{56FC1468-6DE2-4F24-8B81-E6D92C96B30E}" destId="{9511EBBE-1A04-41E2-A822-F7ECEF3C1735}" srcOrd="0" destOrd="0" presId="urn:microsoft.com/office/officeart/2005/8/layout/process1"/>
    <dgm:cxn modelId="{986E37E4-52AD-44FF-AC29-D061AB292CBF}" type="presOf" srcId="{A44E44EF-F660-4D41-9908-ACB0589B5052}" destId="{4424668A-B33C-4C61-B680-F69A76A2EF02}" srcOrd="0" destOrd="0" presId="urn:microsoft.com/office/officeart/2005/8/layout/process1"/>
    <dgm:cxn modelId="{EB1ECC05-8A78-45F4-8D14-E04558842544}" srcId="{0AE5BEB1-C4DD-4B90-959D-A5F8DBBD585A}" destId="{12640F5B-355E-41F0-9736-5D86A99764EB}" srcOrd="2" destOrd="0" parTransId="{97753773-A979-4786-8E2B-CF343D182362}" sibTransId="{B5BD51E6-DE14-46B1-BFD9-A4961A26E2EE}"/>
    <dgm:cxn modelId="{BFE98D5E-7BC4-43E1-836D-EC39C983A8DB}" type="presOf" srcId="{ADC7E348-9377-4BD1-B3BF-897DA6512AA0}" destId="{A9B075B9-F03D-4C3A-A4CD-8D655CE1E38F}" srcOrd="0" destOrd="0" presId="urn:microsoft.com/office/officeart/2005/8/layout/process1"/>
    <dgm:cxn modelId="{16189065-2E9F-4C1B-B16F-DB9FA9470670}" type="presOf" srcId="{47E3F4F5-7775-43E3-900E-A68092790651}" destId="{8E9F80E1-7A82-4CA0-A81D-163C8D07B693}" srcOrd="0" destOrd="0" presId="urn:microsoft.com/office/officeart/2005/8/layout/process1"/>
    <dgm:cxn modelId="{BF78D487-2568-4374-9883-B3F9657BAC46}" type="presOf" srcId="{12640F5B-355E-41F0-9736-5D86A99764EB}" destId="{9B4C0956-D779-44AF-A073-9F99CBBB385A}" srcOrd="0" destOrd="0" presId="urn:microsoft.com/office/officeart/2005/8/layout/process1"/>
    <dgm:cxn modelId="{1008D7E0-C9E9-4560-9B59-7BB4D7CEB8C2}" type="presOf" srcId="{0AE5BEB1-C4DD-4B90-959D-A5F8DBBD585A}" destId="{2C0BAFFB-ECD9-4CE0-A426-B28B8EA8D9B0}" srcOrd="0" destOrd="0" presId="urn:microsoft.com/office/officeart/2005/8/layout/process1"/>
    <dgm:cxn modelId="{8C9CCC35-2D4D-4286-AC86-057F06E48250}" type="presParOf" srcId="{2C0BAFFB-ECD9-4CE0-A426-B28B8EA8D9B0}" destId="{9511EBBE-1A04-41E2-A822-F7ECEF3C1735}" srcOrd="0" destOrd="0" presId="urn:microsoft.com/office/officeart/2005/8/layout/process1"/>
    <dgm:cxn modelId="{7C90D82A-864D-4B47-ADC0-7FCEE45534A9}" type="presParOf" srcId="{2C0BAFFB-ECD9-4CE0-A426-B28B8EA8D9B0}" destId="{A9B075B9-F03D-4C3A-A4CD-8D655CE1E38F}" srcOrd="1" destOrd="0" presId="urn:microsoft.com/office/officeart/2005/8/layout/process1"/>
    <dgm:cxn modelId="{7056C8B1-98B0-4633-8EE4-A2A6F6D0B141}" type="presParOf" srcId="{A9B075B9-F03D-4C3A-A4CD-8D655CE1E38F}" destId="{E5B45E0C-648C-42EE-B431-EFD7E5C8C9B9}" srcOrd="0" destOrd="0" presId="urn:microsoft.com/office/officeart/2005/8/layout/process1"/>
    <dgm:cxn modelId="{2A3E2DAB-C109-4D3D-8736-9E68B56E540F}" type="presParOf" srcId="{2C0BAFFB-ECD9-4CE0-A426-B28B8EA8D9B0}" destId="{8E9F80E1-7A82-4CA0-A81D-163C8D07B693}" srcOrd="2" destOrd="0" presId="urn:microsoft.com/office/officeart/2005/8/layout/process1"/>
    <dgm:cxn modelId="{8417E1E5-1ABA-4ED5-A2C5-56130715AADB}" type="presParOf" srcId="{2C0BAFFB-ECD9-4CE0-A426-B28B8EA8D9B0}" destId="{4424668A-B33C-4C61-B680-F69A76A2EF02}" srcOrd="3" destOrd="0" presId="urn:microsoft.com/office/officeart/2005/8/layout/process1"/>
    <dgm:cxn modelId="{24B24F8F-9D33-4BD4-AF26-B1E54FD5D3E7}" type="presParOf" srcId="{4424668A-B33C-4C61-B680-F69A76A2EF02}" destId="{CAB175BA-AA59-4470-BD0F-A32C87622E25}" srcOrd="0" destOrd="0" presId="urn:microsoft.com/office/officeart/2005/8/layout/process1"/>
    <dgm:cxn modelId="{A3EBDE1C-2CFB-4979-8150-A5EEBB7C3768}" type="presParOf" srcId="{2C0BAFFB-ECD9-4CE0-A426-B28B8EA8D9B0}" destId="{9B4C0956-D779-44AF-A073-9F99CBBB385A}"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0133C-22B7-4FCD-A51A-64169EB4665C}">
      <dsp:nvSpPr>
        <dsp:cNvPr id="0" name=""/>
        <dsp:cNvSpPr/>
      </dsp:nvSpPr>
      <dsp:spPr>
        <a:xfrm>
          <a:off x="1928030" y="0"/>
          <a:ext cx="4667428" cy="4667428"/>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293D5E-C882-41B0-BB6F-BFE1D5034073}">
      <dsp:nvSpPr>
        <dsp:cNvPr id="0" name=""/>
        <dsp:cNvSpPr/>
      </dsp:nvSpPr>
      <dsp:spPr>
        <a:xfrm>
          <a:off x="414361" y="381005"/>
          <a:ext cx="3681659" cy="1820296"/>
        </a:xfrm>
        <a:prstGeom prst="round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u="sng" kern="1200" dirty="0" smtClean="0">
              <a:latin typeface="Rockwell" panose="02060603020205020403" pitchFamily="18" charset="0"/>
            </a:rPr>
            <a:t>Strength</a:t>
          </a:r>
          <a:endParaRPr lang="en-US" sz="1400" b="1" u="sng"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Interactive website</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Accessible products</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Positive consumer response to product innovations</a:t>
          </a:r>
          <a:endParaRPr lang="en-US" sz="1400" b="0" kern="1200" dirty="0" smtClean="0">
            <a:latin typeface="Rockwell" panose="02060603020205020403" pitchFamily="18" charset="0"/>
          </a:endParaRPr>
        </a:p>
        <a:p>
          <a:pPr lvl="0" algn="l" defTabSz="622300">
            <a:lnSpc>
              <a:spcPct val="90000"/>
            </a:lnSpc>
            <a:spcBef>
              <a:spcPct val="0"/>
            </a:spcBef>
            <a:spcAft>
              <a:spcPct val="35000"/>
            </a:spcAft>
          </a:pPr>
          <a:r>
            <a:rPr lang="en-US" sz="1400" b="0" i="0" u="none" kern="1200" dirty="0" smtClean="0">
              <a:latin typeface="Rockwell" panose="02060603020205020403" pitchFamily="18" charset="0"/>
            </a:rPr>
            <a:t>- Improving economy leads to increase in consumer spending</a:t>
          </a:r>
          <a:endParaRPr lang="en-US" sz="1400" kern="1200" dirty="0">
            <a:latin typeface="Rockwell" panose="02060603020205020403" pitchFamily="18" charset="0"/>
          </a:endParaRPr>
        </a:p>
      </dsp:txBody>
      <dsp:txXfrm>
        <a:off x="503221" y="469865"/>
        <a:ext cx="3503939" cy="1642576"/>
      </dsp:txXfrm>
    </dsp:sp>
    <dsp:sp modelId="{7C19C8C2-371B-4A7C-B00B-140ACB1C4376}">
      <dsp:nvSpPr>
        <dsp:cNvPr id="0" name=""/>
        <dsp:cNvSpPr/>
      </dsp:nvSpPr>
      <dsp:spPr>
        <a:xfrm>
          <a:off x="4358559" y="381005"/>
          <a:ext cx="3797630" cy="1820296"/>
        </a:xfrm>
        <a:prstGeom prst="roundRect">
          <a:avLst/>
        </a:prstGeom>
        <a:solidFill>
          <a:schemeClr val="accent3">
            <a:shade val="80000"/>
            <a:hueOff val="4907"/>
            <a:satOff val="-6398"/>
            <a:lumOff val="994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u="sng" kern="1200" dirty="0" smtClean="0">
              <a:latin typeface="Rockwell" panose="02060603020205020403" pitchFamily="18" charset="0"/>
            </a:rPr>
            <a:t>Weakness</a:t>
          </a:r>
          <a:endParaRPr lang="en-US" sz="1400" b="1" u="sng"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Minimal marketing/advertising</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Lack of brand awareness</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No specific target market</a:t>
          </a:r>
          <a:endParaRPr lang="en-US" sz="1400" b="0" kern="1200" dirty="0" smtClean="0">
            <a:latin typeface="Rockwell" panose="02060603020205020403" pitchFamily="18" charset="0"/>
          </a:endParaRPr>
        </a:p>
        <a:p>
          <a:pPr lvl="0" algn="l" defTabSz="622300">
            <a:lnSpc>
              <a:spcPct val="90000"/>
            </a:lnSpc>
            <a:spcBef>
              <a:spcPct val="0"/>
            </a:spcBef>
            <a:spcAft>
              <a:spcPct val="35000"/>
            </a:spcAft>
          </a:pPr>
          <a:r>
            <a:rPr lang="en-US" sz="1400" b="0" i="0" u="none" kern="1200" dirty="0" smtClean="0">
              <a:latin typeface="Rockwell" panose="02060603020205020403" pitchFamily="18" charset="0"/>
            </a:rPr>
            <a:t>- Ineffective reach to NE region</a:t>
          </a:r>
          <a:endParaRPr lang="en-US" sz="1400" kern="1200" dirty="0">
            <a:latin typeface="Rockwell" panose="02060603020205020403" pitchFamily="18" charset="0"/>
          </a:endParaRPr>
        </a:p>
      </dsp:txBody>
      <dsp:txXfrm>
        <a:off x="4447419" y="469865"/>
        <a:ext cx="3619910" cy="1642576"/>
      </dsp:txXfrm>
    </dsp:sp>
    <dsp:sp modelId="{7327D54C-B2B8-4BAF-8D75-B6C6286CA7F6}">
      <dsp:nvSpPr>
        <dsp:cNvPr id="0" name=""/>
        <dsp:cNvSpPr/>
      </dsp:nvSpPr>
      <dsp:spPr>
        <a:xfrm>
          <a:off x="334132" y="2438402"/>
          <a:ext cx="3782158" cy="1820296"/>
        </a:xfrm>
        <a:prstGeom prst="roundRect">
          <a:avLst/>
        </a:prstGeom>
        <a:solidFill>
          <a:schemeClr val="accent3">
            <a:shade val="80000"/>
            <a:hueOff val="9814"/>
            <a:satOff val="-12797"/>
            <a:lumOff val="1988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u="sng" kern="1200" dirty="0" smtClean="0">
              <a:latin typeface="Rockwell" panose="02060603020205020403" pitchFamily="18" charset="0"/>
            </a:rPr>
            <a:t>Opportunity</a:t>
          </a:r>
          <a:endParaRPr lang="en-US" sz="1400" b="1" u="sng"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Marketing campaign to raise brand awareness</a:t>
          </a: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Growing industry in packaged foods</a:t>
          </a:r>
          <a:endParaRPr lang="en-US" sz="1400" b="0" kern="1200" dirty="0" smtClean="0">
            <a:latin typeface="Rockwell" panose="02060603020205020403" pitchFamily="18" charset="0"/>
          </a:endParaRPr>
        </a:p>
        <a:p>
          <a:pPr lvl="0" algn="l" defTabSz="622300">
            <a:lnSpc>
              <a:spcPct val="90000"/>
            </a:lnSpc>
            <a:spcBef>
              <a:spcPct val="0"/>
            </a:spcBef>
            <a:spcAft>
              <a:spcPct val="35000"/>
            </a:spcAft>
          </a:pPr>
          <a:r>
            <a:rPr lang="en-US" sz="1400" b="0" i="0" u="none" kern="1200" dirty="0" smtClean="0">
              <a:latin typeface="Rockwell" panose="02060603020205020403" pitchFamily="18" charset="0"/>
            </a:rPr>
            <a:t>- Establishing brand loyalty</a:t>
          </a:r>
          <a:endParaRPr lang="en-US" sz="1400" kern="1200" dirty="0">
            <a:latin typeface="Rockwell" panose="02060603020205020403" pitchFamily="18" charset="0"/>
          </a:endParaRPr>
        </a:p>
      </dsp:txBody>
      <dsp:txXfrm>
        <a:off x="422992" y="2527262"/>
        <a:ext cx="3604438" cy="1642576"/>
      </dsp:txXfrm>
    </dsp:sp>
    <dsp:sp modelId="{F3A9DF84-D39F-4540-82A9-C8F7DF1A2112}">
      <dsp:nvSpPr>
        <dsp:cNvPr id="0" name=""/>
        <dsp:cNvSpPr/>
      </dsp:nvSpPr>
      <dsp:spPr>
        <a:xfrm>
          <a:off x="4400544" y="2438402"/>
          <a:ext cx="3759058" cy="1820296"/>
        </a:xfrm>
        <a:prstGeom prst="roundRect">
          <a:avLst/>
        </a:prstGeom>
        <a:solidFill>
          <a:schemeClr val="accent3">
            <a:shade val="80000"/>
            <a:hueOff val="14722"/>
            <a:satOff val="-19195"/>
            <a:lumOff val="2982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u="sng" kern="1200" dirty="0" smtClean="0">
              <a:latin typeface="Rockwell" panose="02060603020205020403" pitchFamily="18" charset="0"/>
            </a:rPr>
            <a:t>Threats</a:t>
          </a:r>
          <a:endParaRPr lang="en-US" sz="1400" b="1" u="sng"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Competitors competing to gain market share</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Health conscious consumers</a:t>
          </a:r>
          <a:endParaRPr lang="en-US" sz="1400" b="0" kern="1200" dirty="0" smtClean="0">
            <a:latin typeface="Rockwell" panose="02060603020205020403" pitchFamily="18" charset="0"/>
          </a:endParaRPr>
        </a:p>
        <a:p>
          <a:pPr lvl="0" algn="l" defTabSz="622300" rtl="0">
            <a:lnSpc>
              <a:spcPct val="90000"/>
            </a:lnSpc>
            <a:spcBef>
              <a:spcPct val="0"/>
            </a:spcBef>
            <a:spcAft>
              <a:spcPct val="35000"/>
            </a:spcAft>
          </a:pPr>
          <a:r>
            <a:rPr lang="en-US" sz="1400" b="0" i="0" u="none" kern="1200" dirty="0" smtClean="0">
              <a:latin typeface="Rockwell" panose="02060603020205020403" pitchFamily="18" charset="0"/>
            </a:rPr>
            <a:t>- Rising lease prices</a:t>
          </a:r>
          <a:endParaRPr lang="en-US" sz="1400" b="0" kern="1200" dirty="0" smtClean="0">
            <a:latin typeface="Rockwell" panose="02060603020205020403" pitchFamily="18" charset="0"/>
          </a:endParaRPr>
        </a:p>
        <a:p>
          <a:pPr lvl="0" algn="l" defTabSz="622300">
            <a:lnSpc>
              <a:spcPct val="90000"/>
            </a:lnSpc>
            <a:spcBef>
              <a:spcPct val="0"/>
            </a:spcBef>
            <a:spcAft>
              <a:spcPct val="35000"/>
            </a:spcAft>
          </a:pPr>
          <a:r>
            <a:rPr lang="en-US" sz="1400" b="0" i="0" u="none" kern="1200" dirty="0" smtClean="0">
              <a:latin typeface="Rockwell" panose="02060603020205020403" pitchFamily="18" charset="0"/>
            </a:rPr>
            <a:t>- Price sensitivity related to raw material costs</a:t>
          </a:r>
          <a:endParaRPr lang="en-US" sz="1400" kern="1200" dirty="0">
            <a:latin typeface="Rockwell" panose="02060603020205020403" pitchFamily="18" charset="0"/>
          </a:endParaRPr>
        </a:p>
      </dsp:txBody>
      <dsp:txXfrm>
        <a:off x="4489404" y="2527262"/>
        <a:ext cx="3581338" cy="1642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30360-5488-465C-998D-445D1FCCC8F9}">
      <dsp:nvSpPr>
        <dsp:cNvPr id="0" name=""/>
        <dsp:cNvSpPr/>
      </dsp:nvSpPr>
      <dsp:spPr>
        <a:xfrm>
          <a:off x="5004626" y="772060"/>
          <a:ext cx="1629938" cy="3622139"/>
        </a:xfrm>
        <a:prstGeom prst="wedgeRectCallout">
          <a:avLst>
            <a:gd name="adj1" fmla="val 0"/>
            <a:gd name="adj2" fmla="val 0"/>
          </a:avLst>
        </a:prstGeom>
        <a:solidFill>
          <a:schemeClr val="accent3">
            <a:tint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r" defTabSz="800100" rtl="0">
            <a:lnSpc>
              <a:spcPct val="90000"/>
            </a:lnSpc>
            <a:spcBef>
              <a:spcPct val="0"/>
            </a:spcBef>
            <a:spcAft>
              <a:spcPct val="35000"/>
            </a:spcAft>
          </a:pPr>
          <a:r>
            <a:rPr lang="en-US" sz="1800" b="0" i="0" u="none" kern="1200" dirty="0" smtClean="0">
              <a:latin typeface="Rockwell" panose="02060603020205020403" pitchFamily="18" charset="0"/>
            </a:rPr>
            <a:t>A company that offers consumers quality products that brings families together to share memorable meals and moments </a:t>
          </a:r>
          <a:endParaRPr lang="en-US" sz="1800" kern="1200" dirty="0">
            <a:latin typeface="Rockwell" panose="02060603020205020403" pitchFamily="18" charset="0"/>
          </a:endParaRPr>
        </a:p>
      </dsp:txBody>
      <dsp:txXfrm>
        <a:off x="5211486" y="772060"/>
        <a:ext cx="1423078" cy="3622139"/>
      </dsp:txXfrm>
    </dsp:sp>
    <dsp:sp modelId="{4C6FC105-E5EF-432E-B20A-E4B686478203}">
      <dsp:nvSpPr>
        <dsp:cNvPr id="0" name=""/>
        <dsp:cNvSpPr/>
      </dsp:nvSpPr>
      <dsp:spPr>
        <a:xfrm>
          <a:off x="5004626" y="0"/>
          <a:ext cx="1629938" cy="773379"/>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800100">
            <a:lnSpc>
              <a:spcPct val="90000"/>
            </a:lnSpc>
            <a:spcBef>
              <a:spcPct val="0"/>
            </a:spcBef>
            <a:spcAft>
              <a:spcPct val="35000"/>
            </a:spcAft>
          </a:pPr>
          <a:r>
            <a:rPr lang="en-US" sz="1800" b="1" kern="1200" dirty="0" smtClean="0">
              <a:latin typeface="Rockwell" panose="02060603020205020403" pitchFamily="18" charset="0"/>
            </a:rPr>
            <a:t>Positioning</a:t>
          </a:r>
          <a:endParaRPr lang="en-US" sz="1800" b="1" kern="1200" dirty="0">
            <a:latin typeface="Rockwell" panose="02060603020205020403" pitchFamily="18" charset="0"/>
          </a:endParaRPr>
        </a:p>
      </dsp:txBody>
      <dsp:txXfrm>
        <a:off x="5004626" y="0"/>
        <a:ext cx="1629938" cy="773379"/>
      </dsp:txXfrm>
    </dsp:sp>
    <dsp:sp modelId="{8863E772-99CD-4243-A776-2159C5827E19}">
      <dsp:nvSpPr>
        <dsp:cNvPr id="0" name=""/>
        <dsp:cNvSpPr/>
      </dsp:nvSpPr>
      <dsp:spPr>
        <a:xfrm>
          <a:off x="3374198" y="772060"/>
          <a:ext cx="1629938" cy="3363760"/>
        </a:xfrm>
        <a:prstGeom prst="wedgeRectCallout">
          <a:avLst>
            <a:gd name="adj1" fmla="val 62500"/>
            <a:gd name="adj2" fmla="val 20830"/>
          </a:avLst>
        </a:prstGeom>
        <a:solidFill>
          <a:schemeClr val="accent3">
            <a:tint val="50000"/>
            <a:hueOff val="470"/>
            <a:satOff val="-1530"/>
            <a:lumOff val="5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r" defTabSz="800100">
            <a:lnSpc>
              <a:spcPct val="90000"/>
            </a:lnSpc>
            <a:spcBef>
              <a:spcPct val="0"/>
            </a:spcBef>
            <a:spcAft>
              <a:spcPct val="35000"/>
            </a:spcAft>
          </a:pPr>
          <a:r>
            <a:rPr lang="en-US" sz="1800" kern="1200" dirty="0" smtClean="0">
              <a:latin typeface="Rockwell" panose="02060603020205020403" pitchFamily="18" charset="0"/>
            </a:rPr>
            <a:t>Families</a:t>
          </a:r>
          <a:endParaRPr lang="en-US" sz="1800" kern="1200" dirty="0">
            <a:latin typeface="Rockwell" panose="02060603020205020403" pitchFamily="18" charset="0"/>
          </a:endParaRPr>
        </a:p>
      </dsp:txBody>
      <dsp:txXfrm>
        <a:off x="3581058" y="772060"/>
        <a:ext cx="1423078" cy="3363760"/>
      </dsp:txXfrm>
    </dsp:sp>
    <dsp:sp modelId="{9B14914F-81BC-42CA-82CD-26162227087F}">
      <dsp:nvSpPr>
        <dsp:cNvPr id="0" name=""/>
        <dsp:cNvSpPr/>
      </dsp:nvSpPr>
      <dsp:spPr>
        <a:xfrm>
          <a:off x="3374198" y="125234"/>
          <a:ext cx="1629938" cy="646826"/>
        </a:xfrm>
        <a:prstGeom prst="rect">
          <a:avLst/>
        </a:prstGeom>
        <a:solidFill>
          <a:schemeClr val="accent3">
            <a:shade val="80000"/>
            <a:hueOff val="7361"/>
            <a:satOff val="-9597"/>
            <a:lumOff val="149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800100">
            <a:lnSpc>
              <a:spcPct val="90000"/>
            </a:lnSpc>
            <a:spcBef>
              <a:spcPct val="0"/>
            </a:spcBef>
            <a:spcAft>
              <a:spcPct val="35000"/>
            </a:spcAft>
          </a:pPr>
          <a:r>
            <a:rPr lang="en-US" sz="1800" b="1" kern="1200" dirty="0" smtClean="0">
              <a:latin typeface="Rockwell" panose="02060603020205020403" pitchFamily="18" charset="0"/>
            </a:rPr>
            <a:t>Target</a:t>
          </a:r>
          <a:endParaRPr lang="en-US" sz="1800" b="1" kern="1200" dirty="0">
            <a:latin typeface="Rockwell" panose="02060603020205020403" pitchFamily="18" charset="0"/>
          </a:endParaRPr>
        </a:p>
      </dsp:txBody>
      <dsp:txXfrm>
        <a:off x="3374198" y="125234"/>
        <a:ext cx="1629938" cy="646826"/>
      </dsp:txXfrm>
    </dsp:sp>
    <dsp:sp modelId="{886A32A5-D5D0-47BF-8E33-9725358633B0}">
      <dsp:nvSpPr>
        <dsp:cNvPr id="0" name=""/>
        <dsp:cNvSpPr/>
      </dsp:nvSpPr>
      <dsp:spPr>
        <a:xfrm>
          <a:off x="1744259" y="772060"/>
          <a:ext cx="1629938" cy="3104941"/>
        </a:xfrm>
        <a:prstGeom prst="wedgeRectCallout">
          <a:avLst>
            <a:gd name="adj1" fmla="val 62500"/>
            <a:gd name="adj2" fmla="val 20830"/>
          </a:avLst>
        </a:prstGeom>
        <a:solidFill>
          <a:schemeClr val="accent3">
            <a:tint val="50000"/>
            <a:hueOff val="939"/>
            <a:satOff val="-3061"/>
            <a:lumOff val="1156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r" defTabSz="800100">
            <a:lnSpc>
              <a:spcPct val="90000"/>
            </a:lnSpc>
            <a:spcBef>
              <a:spcPct val="0"/>
            </a:spcBef>
            <a:spcAft>
              <a:spcPct val="35000"/>
            </a:spcAft>
          </a:pPr>
          <a:r>
            <a:rPr lang="en-US" sz="1800" kern="1200" dirty="0" smtClean="0">
              <a:latin typeface="Rockwell" panose="02060603020205020403" pitchFamily="18" charset="0"/>
            </a:rPr>
            <a:t>Lunch</a:t>
          </a:r>
        </a:p>
        <a:p>
          <a:pPr lvl="0" algn="r" defTabSz="800100">
            <a:lnSpc>
              <a:spcPct val="90000"/>
            </a:lnSpc>
            <a:spcBef>
              <a:spcPct val="0"/>
            </a:spcBef>
            <a:spcAft>
              <a:spcPct val="35000"/>
            </a:spcAft>
          </a:pPr>
          <a:r>
            <a:rPr lang="en-US" sz="1800" kern="1200" dirty="0" smtClean="0">
              <a:latin typeface="Rockwell" panose="02060603020205020403" pitchFamily="18" charset="0"/>
            </a:rPr>
            <a:t>Snacks</a:t>
          </a:r>
        </a:p>
        <a:p>
          <a:pPr lvl="0" algn="r" defTabSz="800100">
            <a:lnSpc>
              <a:spcPct val="90000"/>
            </a:lnSpc>
            <a:spcBef>
              <a:spcPct val="0"/>
            </a:spcBef>
            <a:spcAft>
              <a:spcPct val="35000"/>
            </a:spcAft>
          </a:pPr>
          <a:r>
            <a:rPr lang="en-US" sz="1800" kern="1200" dirty="0" smtClean="0">
              <a:latin typeface="Rockwell" panose="02060603020205020403" pitchFamily="18" charset="0"/>
            </a:rPr>
            <a:t>Desserts</a:t>
          </a:r>
          <a:endParaRPr lang="en-US" sz="1800" kern="1200" dirty="0">
            <a:latin typeface="Rockwell" panose="02060603020205020403" pitchFamily="18" charset="0"/>
          </a:endParaRPr>
        </a:p>
      </dsp:txBody>
      <dsp:txXfrm>
        <a:off x="1951119" y="772060"/>
        <a:ext cx="1423078" cy="3104941"/>
      </dsp:txXfrm>
    </dsp:sp>
    <dsp:sp modelId="{D9CBCA61-7D92-466A-8B36-2F3D91FF0340}">
      <dsp:nvSpPr>
        <dsp:cNvPr id="0" name=""/>
        <dsp:cNvSpPr/>
      </dsp:nvSpPr>
      <dsp:spPr>
        <a:xfrm>
          <a:off x="1744259" y="254424"/>
          <a:ext cx="1629938" cy="517636"/>
        </a:xfrm>
        <a:prstGeom prst="rect">
          <a:avLst/>
        </a:prstGeom>
        <a:solidFill>
          <a:schemeClr val="accent3">
            <a:shade val="80000"/>
            <a:hueOff val="14722"/>
            <a:satOff val="-19195"/>
            <a:lumOff val="2982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800100">
            <a:lnSpc>
              <a:spcPct val="90000"/>
            </a:lnSpc>
            <a:spcBef>
              <a:spcPct val="0"/>
            </a:spcBef>
            <a:spcAft>
              <a:spcPct val="35000"/>
            </a:spcAft>
          </a:pPr>
          <a:r>
            <a:rPr lang="en-US" sz="1800" b="1" kern="1200" dirty="0" smtClean="0">
              <a:latin typeface="Rockwell" panose="02060603020205020403" pitchFamily="18" charset="0"/>
            </a:rPr>
            <a:t>Segment</a:t>
          </a:r>
          <a:endParaRPr lang="en-US" sz="1800" b="1" kern="1200" dirty="0">
            <a:latin typeface="Rockwell" panose="02060603020205020403" pitchFamily="18" charset="0"/>
          </a:endParaRPr>
        </a:p>
      </dsp:txBody>
      <dsp:txXfrm>
        <a:off x="1744259" y="254424"/>
        <a:ext cx="1629938" cy="517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C67E8-5031-49B4-BA66-F1CB94E16F7A}">
      <dsp:nvSpPr>
        <dsp:cNvPr id="0" name=""/>
        <dsp:cNvSpPr/>
      </dsp:nvSpPr>
      <dsp:spPr>
        <a:xfrm>
          <a:off x="0" y="1984"/>
          <a:ext cx="2520052" cy="1309687"/>
        </a:xfrm>
        <a:prstGeom prst="rect">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0" kern="1200" dirty="0" smtClean="0">
              <a:latin typeface="Rockwell" panose="02060603020205020403" pitchFamily="18" charset="0"/>
            </a:rPr>
            <a:t>U.S. Retail Coffee</a:t>
          </a:r>
          <a:endParaRPr lang="en-US" sz="1800" b="0" kern="1200" dirty="0">
            <a:latin typeface="Rockwell" panose="02060603020205020403" pitchFamily="18" charset="0"/>
          </a:endParaRPr>
        </a:p>
      </dsp:txBody>
      <dsp:txXfrm>
        <a:off x="0" y="1984"/>
        <a:ext cx="2520052" cy="1309687"/>
      </dsp:txXfrm>
    </dsp:sp>
    <dsp:sp modelId="{BBBC489D-FD2A-4BAD-82B9-471035285344}">
      <dsp:nvSpPr>
        <dsp:cNvPr id="0" name=""/>
        <dsp:cNvSpPr/>
      </dsp:nvSpPr>
      <dsp:spPr>
        <a:xfrm>
          <a:off x="0" y="1377156"/>
          <a:ext cx="2520052" cy="1309687"/>
        </a:xfrm>
        <a:prstGeom prst="rect">
          <a:avLst/>
        </a:prstGeom>
        <a:solidFill>
          <a:schemeClr val="accent3">
            <a:shade val="80000"/>
            <a:hueOff val="7361"/>
            <a:satOff val="-9597"/>
            <a:lumOff val="149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U.S. Retail Consumer Foods</a:t>
          </a:r>
          <a:endParaRPr lang="en-US" sz="1800" kern="1200" dirty="0">
            <a:latin typeface="Rockwell" panose="02060603020205020403" pitchFamily="18" charset="0"/>
          </a:endParaRPr>
        </a:p>
      </dsp:txBody>
      <dsp:txXfrm>
        <a:off x="0" y="1377156"/>
        <a:ext cx="2520052" cy="1309687"/>
      </dsp:txXfrm>
    </dsp:sp>
    <dsp:sp modelId="{96BEEE99-DD17-4EA6-820E-E96D426ED886}">
      <dsp:nvSpPr>
        <dsp:cNvPr id="0" name=""/>
        <dsp:cNvSpPr/>
      </dsp:nvSpPr>
      <dsp:spPr>
        <a:xfrm>
          <a:off x="0" y="2752328"/>
          <a:ext cx="2520052" cy="1309687"/>
        </a:xfrm>
        <a:prstGeom prst="rect">
          <a:avLst/>
        </a:prstGeom>
        <a:solidFill>
          <a:schemeClr val="accent3">
            <a:shade val="80000"/>
            <a:hueOff val="14722"/>
            <a:satOff val="-19195"/>
            <a:lumOff val="2982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International, Foodservice and Natural Foods</a:t>
          </a:r>
          <a:endParaRPr lang="en-US" sz="1800" kern="1200" dirty="0">
            <a:latin typeface="Rockwell" panose="02060603020205020403" pitchFamily="18" charset="0"/>
          </a:endParaRPr>
        </a:p>
      </dsp:txBody>
      <dsp:txXfrm>
        <a:off x="0" y="2752328"/>
        <a:ext cx="2520052" cy="1309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97A78-1EE0-42E0-AC1E-B06B18B95DE2}">
      <dsp:nvSpPr>
        <dsp:cNvPr id="0" name=""/>
        <dsp:cNvSpPr/>
      </dsp:nvSpPr>
      <dsp:spPr>
        <a:xfrm>
          <a:off x="0" y="283616"/>
          <a:ext cx="2689820" cy="1613892"/>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a:outerShdw blurRad="38100" dist="12700" dir="5400000" rotWithShape="0">
            <a:srgbClr val="000000">
              <a:alpha val="1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Increase in marketing support</a:t>
          </a:r>
          <a:endParaRPr lang="en-US" sz="1800" kern="1200" dirty="0">
            <a:latin typeface="Rockwell" panose="02060603020205020403" pitchFamily="18" charset="0"/>
          </a:endParaRPr>
        </a:p>
      </dsp:txBody>
      <dsp:txXfrm>
        <a:off x="0" y="283616"/>
        <a:ext cx="2689820" cy="1613892"/>
      </dsp:txXfrm>
    </dsp:sp>
    <dsp:sp modelId="{EE3708D6-A8AE-4681-97F0-DDBEA7FD60FB}">
      <dsp:nvSpPr>
        <dsp:cNvPr id="0" name=""/>
        <dsp:cNvSpPr/>
      </dsp:nvSpPr>
      <dsp:spPr>
        <a:xfrm>
          <a:off x="2958802" y="283616"/>
          <a:ext cx="2689820" cy="1613892"/>
        </a:xfrm>
        <a:prstGeom prst="rect">
          <a:avLst/>
        </a:prstGeom>
        <a:solidFill>
          <a:schemeClr val="accent3">
            <a:shade val="80000"/>
            <a:hueOff val="3680"/>
            <a:satOff val="-4799"/>
            <a:lumOff val="7456"/>
            <a:alphaOff val="0"/>
          </a:schemeClr>
        </a:solidFill>
        <a:ln w="25400" cap="flat" cmpd="sng" algn="ctr">
          <a:solidFill>
            <a:schemeClr val="lt1">
              <a:hueOff val="0"/>
              <a:satOff val="0"/>
              <a:lumOff val="0"/>
              <a:alphaOff val="0"/>
            </a:schemeClr>
          </a:solidFill>
          <a:prstDash val="solid"/>
        </a:ln>
        <a:effectLst>
          <a:outerShdw blurRad="38100" dist="12700" dir="5400000" rotWithShape="0">
            <a:srgbClr val="000000">
              <a:alpha val="1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Launch of ~100 new products</a:t>
          </a:r>
          <a:endParaRPr lang="en-US" sz="1800" kern="1200" dirty="0">
            <a:latin typeface="Rockwell" panose="02060603020205020403" pitchFamily="18" charset="0"/>
          </a:endParaRPr>
        </a:p>
      </dsp:txBody>
      <dsp:txXfrm>
        <a:off x="2958802" y="283616"/>
        <a:ext cx="2689820" cy="1613892"/>
      </dsp:txXfrm>
    </dsp:sp>
    <dsp:sp modelId="{354C61CB-DB72-4F8B-BF60-D87F48631CFE}">
      <dsp:nvSpPr>
        <dsp:cNvPr id="0" name=""/>
        <dsp:cNvSpPr/>
      </dsp:nvSpPr>
      <dsp:spPr>
        <a:xfrm>
          <a:off x="5917604" y="283616"/>
          <a:ext cx="2689820" cy="1613892"/>
        </a:xfrm>
        <a:prstGeom prst="rect">
          <a:avLst/>
        </a:prstGeom>
        <a:solidFill>
          <a:schemeClr val="accent3">
            <a:shade val="80000"/>
            <a:hueOff val="7361"/>
            <a:satOff val="-9597"/>
            <a:lumOff val="14912"/>
            <a:alphaOff val="0"/>
          </a:schemeClr>
        </a:solidFill>
        <a:ln w="25400" cap="flat" cmpd="sng" algn="ctr">
          <a:solidFill>
            <a:schemeClr val="lt1">
              <a:hueOff val="0"/>
              <a:satOff val="0"/>
              <a:lumOff val="0"/>
              <a:alphaOff val="0"/>
            </a:schemeClr>
          </a:solidFill>
          <a:prstDash val="solid"/>
        </a:ln>
        <a:effectLst>
          <a:outerShdw blurRad="38100" dist="12700" dir="5400000" rotWithShape="0">
            <a:srgbClr val="000000">
              <a:alpha val="1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Sponsorship of the 2014 and 2016 U.S. Olympics &amp; Paralympics teams</a:t>
          </a:r>
          <a:endParaRPr lang="en-US" sz="1800" kern="1200" dirty="0">
            <a:latin typeface="Rockwell" panose="02060603020205020403" pitchFamily="18" charset="0"/>
          </a:endParaRPr>
        </a:p>
      </dsp:txBody>
      <dsp:txXfrm>
        <a:off x="5917604" y="283616"/>
        <a:ext cx="2689820" cy="1613892"/>
      </dsp:txXfrm>
    </dsp:sp>
    <dsp:sp modelId="{EE56E6A3-8426-4FDE-AB20-C19D6D40EB5F}">
      <dsp:nvSpPr>
        <dsp:cNvPr id="0" name=""/>
        <dsp:cNvSpPr/>
      </dsp:nvSpPr>
      <dsp:spPr>
        <a:xfrm>
          <a:off x="0" y="2450107"/>
          <a:ext cx="2689820" cy="1613892"/>
        </a:xfrm>
        <a:prstGeom prst="rect">
          <a:avLst/>
        </a:prstGeom>
        <a:solidFill>
          <a:schemeClr val="accent3">
            <a:shade val="80000"/>
            <a:hueOff val="11041"/>
            <a:satOff val="-14396"/>
            <a:lumOff val="22369"/>
            <a:alphaOff val="0"/>
          </a:schemeClr>
        </a:solidFill>
        <a:ln w="25400" cap="flat" cmpd="sng" algn="ctr">
          <a:solidFill>
            <a:schemeClr val="lt1">
              <a:hueOff val="0"/>
              <a:satOff val="0"/>
              <a:lumOff val="0"/>
              <a:alphaOff val="0"/>
            </a:schemeClr>
          </a:solidFill>
          <a:prstDash val="solid"/>
        </a:ln>
        <a:effectLst>
          <a:outerShdw blurRad="38100" dist="12700" dir="5400000" rotWithShape="0">
            <a:srgbClr val="000000">
              <a:alpha val="1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New advertisements</a:t>
          </a:r>
          <a:endParaRPr lang="en-US" sz="1800" kern="1200" dirty="0">
            <a:latin typeface="Rockwell" panose="02060603020205020403" pitchFamily="18" charset="0"/>
          </a:endParaRPr>
        </a:p>
      </dsp:txBody>
      <dsp:txXfrm>
        <a:off x="0" y="2450107"/>
        <a:ext cx="2689820" cy="1613892"/>
      </dsp:txXfrm>
    </dsp:sp>
    <dsp:sp modelId="{97665070-8C4D-4C25-8434-30C69C834152}">
      <dsp:nvSpPr>
        <dsp:cNvPr id="0" name=""/>
        <dsp:cNvSpPr/>
      </dsp:nvSpPr>
      <dsp:spPr>
        <a:xfrm>
          <a:off x="2925690" y="2450107"/>
          <a:ext cx="2689820" cy="1613892"/>
        </a:xfrm>
        <a:prstGeom prst="rect">
          <a:avLst/>
        </a:prstGeom>
        <a:solidFill>
          <a:schemeClr val="accent3">
            <a:shade val="80000"/>
            <a:hueOff val="14722"/>
            <a:satOff val="-19195"/>
            <a:lumOff val="29825"/>
            <a:alphaOff val="0"/>
          </a:schemeClr>
        </a:solidFill>
        <a:ln w="25400" cap="flat" cmpd="sng" algn="ctr">
          <a:solidFill>
            <a:schemeClr val="lt1">
              <a:hueOff val="0"/>
              <a:satOff val="0"/>
              <a:lumOff val="0"/>
              <a:alphaOff val="0"/>
            </a:schemeClr>
          </a:solidFill>
          <a:prstDash val="solid"/>
        </a:ln>
        <a:effectLst>
          <a:outerShdw blurRad="38100" dist="12700" dir="5400000" rotWithShape="0">
            <a:srgbClr val="000000">
              <a:alpha val="15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Rockwell" panose="02060603020205020403" pitchFamily="18" charset="0"/>
            </a:rPr>
            <a:t>Digital Investments</a:t>
          </a:r>
          <a:endParaRPr lang="en-US" sz="1800" kern="1200" dirty="0">
            <a:latin typeface="Rockwell" panose="02060603020205020403" pitchFamily="18" charset="0"/>
          </a:endParaRPr>
        </a:p>
      </dsp:txBody>
      <dsp:txXfrm>
        <a:off x="2925690" y="2450107"/>
        <a:ext cx="2689820" cy="1613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186F5-3C2F-4A91-803B-269190106C2D}">
      <dsp:nvSpPr>
        <dsp:cNvPr id="0" name=""/>
        <dsp:cNvSpPr/>
      </dsp:nvSpPr>
      <dsp:spPr>
        <a:xfrm>
          <a:off x="1766569" y="0"/>
          <a:ext cx="2649855" cy="914399"/>
        </a:xfrm>
        <a:prstGeom prst="rightArrow">
          <a:avLst>
            <a:gd name="adj1" fmla="val 75000"/>
            <a:gd name="adj2" fmla="val 50000"/>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Rockwell" panose="02060603020205020403" pitchFamily="18" charset="0"/>
            </a:rPr>
            <a:t>Excites consumers</a:t>
          </a:r>
          <a:endParaRPr lang="en-US" sz="2400" kern="1200" dirty="0">
            <a:latin typeface="Rockwell" panose="02060603020205020403" pitchFamily="18" charset="0"/>
          </a:endParaRPr>
        </a:p>
      </dsp:txBody>
      <dsp:txXfrm>
        <a:off x="1766569" y="114300"/>
        <a:ext cx="2306955" cy="685799"/>
      </dsp:txXfrm>
    </dsp:sp>
    <dsp:sp modelId="{03302DB3-EA6D-4E24-9C23-91B6955E04A6}">
      <dsp:nvSpPr>
        <dsp:cNvPr id="0" name=""/>
        <dsp:cNvSpPr/>
      </dsp:nvSpPr>
      <dsp:spPr>
        <a:xfrm>
          <a:off x="0" y="0"/>
          <a:ext cx="1766570" cy="9143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Rockwell" panose="02060603020205020403" pitchFamily="18" charset="0"/>
            </a:rPr>
            <a:t>Innovative Flavors</a:t>
          </a:r>
          <a:endParaRPr lang="en-US" sz="2400" kern="1200" dirty="0">
            <a:latin typeface="Rockwell" panose="02060603020205020403" pitchFamily="18" charset="0"/>
          </a:endParaRPr>
        </a:p>
      </dsp:txBody>
      <dsp:txXfrm>
        <a:off x="44637" y="44637"/>
        <a:ext cx="1677296" cy="82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186F5-3C2F-4A91-803B-269190106C2D}">
      <dsp:nvSpPr>
        <dsp:cNvPr id="0" name=""/>
        <dsp:cNvSpPr/>
      </dsp:nvSpPr>
      <dsp:spPr>
        <a:xfrm>
          <a:off x="1766569" y="0"/>
          <a:ext cx="2649855" cy="914399"/>
        </a:xfrm>
        <a:prstGeom prst="rightArrow">
          <a:avLst>
            <a:gd name="adj1" fmla="val 75000"/>
            <a:gd name="adj2" fmla="val 50000"/>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Rockwell" panose="02060603020205020403" pitchFamily="18" charset="0"/>
            </a:rPr>
            <a:t>Encourages sampling</a:t>
          </a:r>
          <a:endParaRPr lang="en-US" sz="2400" kern="1200" dirty="0">
            <a:latin typeface="Rockwell" panose="02060603020205020403" pitchFamily="18" charset="0"/>
          </a:endParaRPr>
        </a:p>
      </dsp:txBody>
      <dsp:txXfrm>
        <a:off x="1766569" y="114300"/>
        <a:ext cx="2306955" cy="685799"/>
      </dsp:txXfrm>
    </dsp:sp>
    <dsp:sp modelId="{03302DB3-EA6D-4E24-9C23-91B6955E04A6}">
      <dsp:nvSpPr>
        <dsp:cNvPr id="0" name=""/>
        <dsp:cNvSpPr/>
      </dsp:nvSpPr>
      <dsp:spPr>
        <a:xfrm>
          <a:off x="0" y="0"/>
          <a:ext cx="1766570" cy="9143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latin typeface="Rockwell" panose="02060603020205020403" pitchFamily="18" charset="0"/>
            </a:rPr>
            <a:t>Product Variety</a:t>
          </a:r>
          <a:endParaRPr lang="en-US" sz="2600" kern="1200" dirty="0">
            <a:latin typeface="Rockwell" panose="02060603020205020403" pitchFamily="18" charset="0"/>
          </a:endParaRPr>
        </a:p>
      </dsp:txBody>
      <dsp:txXfrm>
        <a:off x="44637" y="44637"/>
        <a:ext cx="1677296" cy="82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186F5-3C2F-4A91-803B-269190106C2D}">
      <dsp:nvSpPr>
        <dsp:cNvPr id="0" name=""/>
        <dsp:cNvSpPr/>
      </dsp:nvSpPr>
      <dsp:spPr>
        <a:xfrm>
          <a:off x="1766569" y="0"/>
          <a:ext cx="2649855" cy="914399"/>
        </a:xfrm>
        <a:prstGeom prst="rightArrow">
          <a:avLst>
            <a:gd name="adj1" fmla="val 75000"/>
            <a:gd name="adj2" fmla="val 50000"/>
          </a:avLst>
        </a:prstGeom>
        <a:solidFill>
          <a:schemeClr val="accent3">
            <a:alpha val="90000"/>
            <a:tint val="40000"/>
            <a:hueOff val="0"/>
            <a:satOff val="0"/>
            <a:lumOff val="0"/>
            <a:alphaOff val="0"/>
          </a:schemeClr>
        </a:solidFill>
        <a:ln w="1905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latin typeface="Rockwell" panose="02060603020205020403" pitchFamily="18" charset="0"/>
            </a:rPr>
            <a:t>Prime visibility and foot traffic</a:t>
          </a:r>
          <a:endParaRPr lang="en-US" sz="2300" kern="1200" dirty="0">
            <a:latin typeface="Rockwell" panose="02060603020205020403" pitchFamily="18" charset="0"/>
          </a:endParaRPr>
        </a:p>
      </dsp:txBody>
      <dsp:txXfrm>
        <a:off x="1766569" y="114300"/>
        <a:ext cx="2306955" cy="685799"/>
      </dsp:txXfrm>
    </dsp:sp>
    <dsp:sp modelId="{03302DB3-EA6D-4E24-9C23-91B6955E04A6}">
      <dsp:nvSpPr>
        <dsp:cNvPr id="0" name=""/>
        <dsp:cNvSpPr/>
      </dsp:nvSpPr>
      <dsp:spPr>
        <a:xfrm>
          <a:off x="0" y="0"/>
          <a:ext cx="1766570" cy="9143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err="1" smtClean="0">
              <a:latin typeface="Rockwell" panose="02060603020205020403" pitchFamily="18" charset="0"/>
            </a:rPr>
            <a:t>SoHo</a:t>
          </a:r>
          <a:r>
            <a:rPr lang="en-US" sz="2600" kern="1200" baseline="0" dirty="0" smtClean="0">
              <a:latin typeface="Rockwell" panose="02060603020205020403" pitchFamily="18" charset="0"/>
            </a:rPr>
            <a:t> Location</a:t>
          </a:r>
          <a:endParaRPr lang="en-US" sz="2600" kern="1200" dirty="0">
            <a:latin typeface="Rockwell" panose="02060603020205020403" pitchFamily="18" charset="0"/>
          </a:endParaRPr>
        </a:p>
      </dsp:txBody>
      <dsp:txXfrm>
        <a:off x="44637" y="44637"/>
        <a:ext cx="1677296" cy="82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A7DE8-06B1-45C8-97DE-F65239F6015D}">
      <dsp:nvSpPr>
        <dsp:cNvPr id="0" name=""/>
        <dsp:cNvSpPr/>
      </dsp:nvSpPr>
      <dsp:spPr>
        <a:xfrm>
          <a:off x="7238" y="1548025"/>
          <a:ext cx="2163580" cy="129814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Rockwell" panose="02060603020205020403" pitchFamily="18" charset="0"/>
            </a:rPr>
            <a:t>Impacting Families</a:t>
          </a:r>
          <a:endParaRPr lang="en-US" sz="1900" kern="1200" dirty="0">
            <a:latin typeface="Rockwell" panose="02060603020205020403" pitchFamily="18" charset="0"/>
          </a:endParaRPr>
        </a:p>
      </dsp:txBody>
      <dsp:txXfrm>
        <a:off x="45259" y="1586046"/>
        <a:ext cx="2087538" cy="1222106"/>
      </dsp:txXfrm>
    </dsp:sp>
    <dsp:sp modelId="{053D4E6E-883F-4C14-998B-3E38271638DD}">
      <dsp:nvSpPr>
        <dsp:cNvPr id="0" name=""/>
        <dsp:cNvSpPr/>
      </dsp:nvSpPr>
      <dsp:spPr>
        <a:xfrm>
          <a:off x="2387177" y="1928815"/>
          <a:ext cx="458679" cy="53656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387177" y="2036129"/>
        <a:ext cx="321075" cy="321940"/>
      </dsp:txXfrm>
    </dsp:sp>
    <dsp:sp modelId="{A1EA7537-D050-45E0-B7F8-EC0F502C49F8}">
      <dsp:nvSpPr>
        <dsp:cNvPr id="0" name=""/>
        <dsp:cNvSpPr/>
      </dsp:nvSpPr>
      <dsp:spPr>
        <a:xfrm>
          <a:off x="3036251" y="1548025"/>
          <a:ext cx="2163580" cy="129814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Rockwell" panose="02060603020205020403" pitchFamily="18" charset="0"/>
            </a:rPr>
            <a:t>Building Preference for Smucker’s Products</a:t>
          </a:r>
          <a:endParaRPr lang="en-US" sz="1900" kern="1200" dirty="0">
            <a:latin typeface="Rockwell" panose="02060603020205020403" pitchFamily="18" charset="0"/>
          </a:endParaRPr>
        </a:p>
      </dsp:txBody>
      <dsp:txXfrm>
        <a:off x="3074272" y="1586046"/>
        <a:ext cx="2087538" cy="1222106"/>
      </dsp:txXfrm>
    </dsp:sp>
    <dsp:sp modelId="{95F2C06B-54AD-4AB7-AB2B-52DD54D0831F}">
      <dsp:nvSpPr>
        <dsp:cNvPr id="0" name=""/>
        <dsp:cNvSpPr/>
      </dsp:nvSpPr>
      <dsp:spPr>
        <a:xfrm>
          <a:off x="5416190" y="1928815"/>
          <a:ext cx="458679" cy="53656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416190" y="2036129"/>
        <a:ext cx="321075" cy="321940"/>
      </dsp:txXfrm>
    </dsp:sp>
    <dsp:sp modelId="{3C43FB4F-C769-4695-8F9C-4D5E56379C4E}">
      <dsp:nvSpPr>
        <dsp:cNvPr id="0" name=""/>
        <dsp:cNvSpPr/>
      </dsp:nvSpPr>
      <dsp:spPr>
        <a:xfrm>
          <a:off x="6065264" y="1548025"/>
          <a:ext cx="2163580" cy="129814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Rockwell" panose="02060603020205020403" pitchFamily="18" charset="0"/>
            </a:rPr>
            <a:t>Increase in Long-Term Sales</a:t>
          </a:r>
        </a:p>
      </dsp:txBody>
      <dsp:txXfrm>
        <a:off x="6103285" y="1586046"/>
        <a:ext cx="2087538" cy="12221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11EBBE-1A04-41E2-A822-F7ECEF3C1735}">
      <dsp:nvSpPr>
        <dsp:cNvPr id="0" name=""/>
        <dsp:cNvSpPr/>
      </dsp:nvSpPr>
      <dsp:spPr>
        <a:xfrm>
          <a:off x="2832" y="614193"/>
          <a:ext cx="2373408" cy="40294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Rockwell" panose="02060603020205020403" pitchFamily="18" charset="0"/>
            </a:rPr>
            <a:t>Slowing</a:t>
          </a:r>
          <a:r>
            <a:rPr lang="en-US" sz="2400" kern="1200" baseline="0" dirty="0" smtClean="0">
              <a:latin typeface="Rockwell" panose="02060603020205020403" pitchFamily="18" charset="0"/>
            </a:rPr>
            <a:t> Sales</a:t>
          </a:r>
        </a:p>
        <a:p>
          <a:pPr lvl="0" algn="ctr" defTabSz="1066800">
            <a:lnSpc>
              <a:spcPct val="90000"/>
            </a:lnSpc>
            <a:spcBef>
              <a:spcPct val="0"/>
            </a:spcBef>
            <a:spcAft>
              <a:spcPct val="35000"/>
            </a:spcAft>
          </a:pPr>
          <a:r>
            <a:rPr lang="en-US" sz="2400" kern="1200" dirty="0" smtClean="0">
              <a:latin typeface="Rockwell" panose="02060603020205020403" pitchFamily="18" charset="0"/>
            </a:rPr>
            <a:t>Price Sensitivity</a:t>
          </a:r>
        </a:p>
        <a:p>
          <a:pPr lvl="0" algn="ctr" defTabSz="1066800">
            <a:lnSpc>
              <a:spcPct val="90000"/>
            </a:lnSpc>
            <a:spcBef>
              <a:spcPct val="0"/>
            </a:spcBef>
            <a:spcAft>
              <a:spcPct val="35000"/>
            </a:spcAft>
          </a:pPr>
          <a:r>
            <a:rPr lang="en-US" sz="2400" kern="1200" dirty="0" smtClean="0">
              <a:latin typeface="Rockwell" panose="02060603020205020403" pitchFamily="18" charset="0"/>
            </a:rPr>
            <a:t>Strong Competition</a:t>
          </a:r>
          <a:endParaRPr lang="en-US" sz="2400" kern="1200" dirty="0">
            <a:latin typeface="Rockwell" panose="02060603020205020403" pitchFamily="18" charset="0"/>
          </a:endParaRPr>
        </a:p>
      </dsp:txBody>
      <dsp:txXfrm>
        <a:off x="72347" y="683708"/>
        <a:ext cx="2234378" cy="3890382"/>
      </dsp:txXfrm>
    </dsp:sp>
    <dsp:sp modelId="{A9B075B9-F03D-4C3A-A4CD-8D655CE1E38F}">
      <dsp:nvSpPr>
        <dsp:cNvPr id="0" name=""/>
        <dsp:cNvSpPr/>
      </dsp:nvSpPr>
      <dsp:spPr>
        <a:xfrm>
          <a:off x="2552304" y="2410581"/>
          <a:ext cx="373254" cy="43663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552304" y="2497908"/>
        <a:ext cx="261278" cy="261983"/>
      </dsp:txXfrm>
    </dsp:sp>
    <dsp:sp modelId="{8E9F80E1-7A82-4CA0-A81D-163C8D07B693}">
      <dsp:nvSpPr>
        <dsp:cNvPr id="0" name=""/>
        <dsp:cNvSpPr/>
      </dsp:nvSpPr>
      <dsp:spPr>
        <a:xfrm>
          <a:off x="3080495" y="614193"/>
          <a:ext cx="2373408" cy="40294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endParaRPr lang="en-US" sz="2400" kern="1200" dirty="0"/>
        </a:p>
      </dsp:txBody>
      <dsp:txXfrm>
        <a:off x="3150010" y="683708"/>
        <a:ext cx="2234378" cy="3890382"/>
      </dsp:txXfrm>
    </dsp:sp>
    <dsp:sp modelId="{4424668A-B33C-4C61-B680-F69A76A2EF02}">
      <dsp:nvSpPr>
        <dsp:cNvPr id="0" name=""/>
        <dsp:cNvSpPr/>
      </dsp:nvSpPr>
      <dsp:spPr>
        <a:xfrm>
          <a:off x="5629968" y="2410581"/>
          <a:ext cx="373254" cy="43663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629968" y="2497908"/>
        <a:ext cx="261278" cy="261983"/>
      </dsp:txXfrm>
    </dsp:sp>
    <dsp:sp modelId="{9B4C0956-D779-44AF-A073-9F99CBBB385A}">
      <dsp:nvSpPr>
        <dsp:cNvPr id="0" name=""/>
        <dsp:cNvSpPr/>
      </dsp:nvSpPr>
      <dsp:spPr>
        <a:xfrm>
          <a:off x="6158159" y="614193"/>
          <a:ext cx="2373408" cy="402941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Rockwell" panose="02060603020205020403" pitchFamily="18" charset="0"/>
            </a:rPr>
            <a:t>Innovation</a:t>
          </a:r>
        </a:p>
        <a:p>
          <a:pPr lvl="0" algn="ctr" defTabSz="1066800">
            <a:lnSpc>
              <a:spcPct val="90000"/>
            </a:lnSpc>
            <a:spcBef>
              <a:spcPct val="0"/>
            </a:spcBef>
            <a:spcAft>
              <a:spcPct val="35000"/>
            </a:spcAft>
          </a:pPr>
          <a:r>
            <a:rPr lang="en-US" sz="2400" kern="1200" dirty="0" smtClean="0">
              <a:latin typeface="Rockwell" panose="02060603020205020403" pitchFamily="18" charset="0"/>
            </a:rPr>
            <a:t>Visibility</a:t>
          </a:r>
        </a:p>
        <a:p>
          <a:pPr lvl="0" algn="ctr" defTabSz="1066800">
            <a:lnSpc>
              <a:spcPct val="90000"/>
            </a:lnSpc>
            <a:spcBef>
              <a:spcPct val="0"/>
            </a:spcBef>
            <a:spcAft>
              <a:spcPct val="35000"/>
            </a:spcAft>
          </a:pPr>
          <a:r>
            <a:rPr lang="en-US" sz="2400" kern="1200" dirty="0" smtClean="0">
              <a:latin typeface="Rockwell" panose="02060603020205020403" pitchFamily="18" charset="0"/>
            </a:rPr>
            <a:t>Growth</a:t>
          </a:r>
          <a:endParaRPr lang="en-US" sz="2400" kern="1200" dirty="0">
            <a:latin typeface="Rockwell" panose="02060603020205020403" pitchFamily="18" charset="0"/>
          </a:endParaRPr>
        </a:p>
      </dsp:txBody>
      <dsp:txXfrm>
        <a:off x="6227674" y="683708"/>
        <a:ext cx="2234378" cy="389038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3971DA-C5C6-354C-A084-8AF113EAEFA5}" type="datetimeFigureOut">
              <a:rPr lang="en-US" smtClean="0"/>
              <a:t>11/21/2013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84CBDE-68A8-FE47-A2CD-B2CD3779D9E8}" type="slidenum">
              <a:rPr lang="en-US" smtClean="0"/>
              <a:t>‹#›</a:t>
            </a:fld>
            <a:endParaRPr lang="en-US"/>
          </a:p>
        </p:txBody>
      </p:sp>
    </p:spTree>
    <p:extLst>
      <p:ext uri="{BB962C8B-B14F-4D97-AF65-F5344CB8AC3E}">
        <p14:creationId xmlns:p14="http://schemas.microsoft.com/office/powerpoint/2010/main" val="5640852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Brand Awareness </a:t>
            </a:r>
          </a:p>
          <a:p>
            <a:r>
              <a:rPr lang="en-US" dirty="0" smtClean="0"/>
              <a:t>	1.  Location in </a:t>
            </a:r>
            <a:r>
              <a:rPr lang="en-US" dirty="0" err="1" smtClean="0"/>
              <a:t>Soho</a:t>
            </a:r>
            <a:r>
              <a:rPr lang="en-US" dirty="0" smtClean="0"/>
              <a:t> </a:t>
            </a:r>
            <a:r>
              <a:rPr lang="en-US" dirty="0" smtClean="0">
                <a:sym typeface="Wingdings"/>
              </a:rPr>
              <a:t> increased visibility and foot traffic.</a:t>
            </a:r>
          </a:p>
          <a:p>
            <a:r>
              <a:rPr lang="en-US" dirty="0" smtClean="0">
                <a:sym typeface="Wingdings"/>
              </a:rPr>
              <a:t>	2.</a:t>
            </a:r>
            <a:r>
              <a:rPr lang="en-US" baseline="0" dirty="0" smtClean="0">
                <a:sym typeface="Wingdings"/>
              </a:rPr>
              <a:t>  Variety of Product Offerings  encourages sampling of different products. </a:t>
            </a:r>
          </a:p>
          <a:p>
            <a:r>
              <a:rPr lang="en-US" baseline="0" dirty="0" smtClean="0">
                <a:sym typeface="Wingdings"/>
              </a:rPr>
              <a:t>	3.  Innovation  excites consumers about </a:t>
            </a:r>
            <a:r>
              <a:rPr lang="en-US" baseline="0" dirty="0" err="1" smtClean="0">
                <a:sym typeface="Wingdings"/>
              </a:rPr>
              <a:t>Smucker’s</a:t>
            </a:r>
            <a:r>
              <a:rPr lang="en-US" baseline="0" dirty="0" smtClean="0">
                <a:sym typeface="Wingdings"/>
              </a:rPr>
              <a:t>.  </a:t>
            </a:r>
          </a:p>
          <a:p>
            <a:endParaRPr lang="en-US" baseline="0" dirty="0" smtClean="0">
              <a:sym typeface="Wingdings"/>
            </a:endParaRPr>
          </a:p>
          <a:p>
            <a:r>
              <a:rPr lang="en-US" baseline="0" dirty="0" smtClean="0">
                <a:sym typeface="Wingdings"/>
              </a:rPr>
              <a:t>Boost in Sales would be greater than the amount of revenue we would gain from store sales.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E84CBDE-68A8-FE47-A2CD-B2CD3779D9E8}" type="slidenum">
              <a:rPr lang="en-US" smtClean="0"/>
              <a:t>11</a:t>
            </a:fld>
            <a:endParaRPr lang="en-US"/>
          </a:p>
        </p:txBody>
      </p:sp>
    </p:spTree>
    <p:extLst>
      <p:ext uri="{BB962C8B-B14F-4D97-AF65-F5344CB8AC3E}">
        <p14:creationId xmlns:p14="http://schemas.microsoft.com/office/powerpoint/2010/main" val="3916883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Rockwell" panose="02060603020205020403" pitchFamily="18" charset="0"/>
              </a:rPr>
              <a:t>Smucker’s</a:t>
            </a:r>
            <a:r>
              <a:rPr lang="en-US" sz="1200" dirty="0" smtClean="0">
                <a:latin typeface="Rockwell" panose="02060603020205020403" pitchFamily="18" charset="0"/>
              </a:rPr>
              <a:t> Sundays </a:t>
            </a:r>
            <a:r>
              <a:rPr lang="en-US" sz="1200" dirty="0" smtClean="0">
                <a:latin typeface="Rockwell" panose="02060603020205020403" pitchFamily="18" charset="0"/>
                <a:sym typeface="Wingdings"/>
              </a:rPr>
              <a:t> sponsored by </a:t>
            </a:r>
            <a:r>
              <a:rPr lang="en-US" sz="1200" dirty="0" err="1" smtClean="0">
                <a:latin typeface="Rockwell" panose="02060603020205020403" pitchFamily="18" charset="0"/>
                <a:sym typeface="Wingdings"/>
              </a:rPr>
              <a:t>Smucker’s</a:t>
            </a:r>
            <a:r>
              <a:rPr lang="en-US" sz="1200" baseline="0" dirty="0" smtClean="0">
                <a:latin typeface="Rockwell" panose="02060603020205020403" pitchFamily="18" charset="0"/>
                <a:sym typeface="Wingdings"/>
              </a:rPr>
              <a:t> bi-annually in September and January.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Rockwell" panose="02060603020205020403" pitchFamily="18" charset="0"/>
              <a:sym typeface="Wingding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Rockwell" panose="02060603020205020403" pitchFamily="18" charset="0"/>
                <a:sym typeface="Wingdings"/>
              </a:rPr>
              <a:t>What we want to do is donate 100% of our profits to the National Military Family Association in the form of monetary donations as well as in </a:t>
            </a:r>
            <a:r>
              <a:rPr lang="en-US" sz="1200" baseline="0" dirty="0" err="1" smtClean="0">
                <a:latin typeface="Rockwell" panose="02060603020205020403" pitchFamily="18" charset="0"/>
                <a:sym typeface="Wingdings"/>
              </a:rPr>
              <a:t>Smucker’s</a:t>
            </a:r>
            <a:r>
              <a:rPr lang="en-US" sz="1200" baseline="0" dirty="0" smtClean="0">
                <a:latin typeface="Rockwell" panose="02060603020205020403" pitchFamily="18" charset="0"/>
                <a:sym typeface="Wingdings"/>
              </a:rPr>
              <a:t> products.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Rockwell" panose="02060603020205020403" pitchFamily="18" charset="0"/>
              <a:sym typeface="Wingding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err="1" smtClean="0">
                <a:latin typeface="Rockwell" panose="02060603020205020403" pitchFamily="18" charset="0"/>
                <a:sym typeface="Wingdings"/>
              </a:rPr>
              <a:t>Smucker’s</a:t>
            </a:r>
            <a:r>
              <a:rPr lang="en-US" sz="1200" baseline="0" dirty="0" smtClean="0">
                <a:latin typeface="Rockwell" panose="02060603020205020403" pitchFamily="18" charset="0"/>
                <a:sym typeface="Wingdings"/>
              </a:rPr>
              <a:t> Sundays  chance for Military Families to get together and enjoy the food made by </a:t>
            </a:r>
            <a:r>
              <a:rPr lang="en-US" sz="1200" baseline="0" dirty="0" err="1" smtClean="0">
                <a:latin typeface="Rockwell" panose="02060603020205020403" pitchFamily="18" charset="0"/>
                <a:sym typeface="Wingdings"/>
              </a:rPr>
              <a:t>Smucker’s</a:t>
            </a:r>
            <a:r>
              <a:rPr lang="en-US" sz="1200" baseline="0" dirty="0" smtClean="0">
                <a:latin typeface="Rockwell" panose="02060603020205020403" pitchFamily="18" charset="0"/>
                <a:sym typeface="Wingdings"/>
              </a:rPr>
              <a:t>.  </a:t>
            </a:r>
            <a:endParaRPr lang="en-US" sz="1200" dirty="0" smtClean="0">
              <a:latin typeface="Rockwell" panose="02060603020205020403"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Rockwell" panose="02060603020205020403"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National Military Family Association is the only national organization that for more than 40 years has represented officer and enlisted families of the Army, Navy, Air Force, Marine Corps, Coast Guard, National Oceanic and Atmospheric Administration, and Public Health Service. We help those seeking resources for: themselves and combat-weary service members returning home from war with fragile mental heath, for optimistic-but-anxious children separated from parents during deployments, for spouses forging ahead with educations to build better lives for their families or to prepare for the unthinkable, for widows seeking information about benefits available to them as they cope with their losses, and for proud parents of single service members. We identify and work with others to resolve emerging military family-related issues.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Rockwell" panose="02060603020205020403"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Rockwell" panose="02060603020205020403" pitchFamily="18" charset="0"/>
              </a:rPr>
              <a:t>Facts-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Rockwell" panose="02060603020205020403" pitchFamily="18" charset="0"/>
              </a:rPr>
              <a:t>-Since 2001,</a:t>
            </a:r>
            <a:r>
              <a:rPr lang="en-US" sz="1200" baseline="0" dirty="0" smtClean="0">
                <a:latin typeface="Rockwell" panose="02060603020205020403" pitchFamily="18" charset="0"/>
              </a:rPr>
              <a:t> more than 2 million children have had a parent deployed once.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Rockwell" panose="02060603020205020403" pitchFamily="18" charset="0"/>
            </a:endParaRPr>
          </a:p>
          <a:p>
            <a:endParaRPr lang="en-US" dirty="0"/>
          </a:p>
        </p:txBody>
      </p:sp>
      <p:sp>
        <p:nvSpPr>
          <p:cNvPr id="4" name="Slide Number Placeholder 3"/>
          <p:cNvSpPr>
            <a:spLocks noGrp="1"/>
          </p:cNvSpPr>
          <p:nvPr>
            <p:ph type="sldNum" sz="quarter" idx="10"/>
          </p:nvPr>
        </p:nvSpPr>
        <p:spPr/>
        <p:txBody>
          <a:bodyPr/>
          <a:lstStyle/>
          <a:p>
            <a:fld id="{7E84CBDE-68A8-FE47-A2CD-B2CD3779D9E8}" type="slidenum">
              <a:rPr lang="en-US" smtClean="0"/>
              <a:t>12</a:t>
            </a:fld>
            <a:endParaRPr lang="en-US"/>
          </a:p>
        </p:txBody>
      </p:sp>
    </p:spTree>
    <p:extLst>
      <p:ext uri="{BB962C8B-B14F-4D97-AF65-F5344CB8AC3E}">
        <p14:creationId xmlns:p14="http://schemas.microsoft.com/office/powerpoint/2010/main" val="69069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smtClean="0">
                <a:latin typeface="Rockwell" panose="02060603020205020403" pitchFamily="18" charset="0"/>
              </a:rPr>
              <a:t>Rated 63.01/70</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smtClean="0">
                <a:latin typeface="Rockwell" panose="02060603020205020403" pitchFamily="18" charset="0"/>
              </a:rPr>
              <a:t>Rated better than many of other organizations that do the same work.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Rockwell" panose="02060603020205020403" pitchFamily="18" charset="0"/>
              </a:rPr>
              <a:t>3.  Financials/Expenses make sense and are transparent.  </a:t>
            </a:r>
            <a:endParaRPr lang="en-US" sz="1200" dirty="0" smtClean="0">
              <a:latin typeface="Rockwell" panose="02060603020205020403"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Rockwell" panose="02060603020205020403"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Rockwell" panose="02060603020205020403" pitchFamily="18" charset="0"/>
              </a:rPr>
              <a:t>Facts-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Rockwell" panose="02060603020205020403" pitchFamily="18" charset="0"/>
              </a:rPr>
              <a:t>-Since 2001,</a:t>
            </a:r>
            <a:r>
              <a:rPr lang="en-US" sz="1200" baseline="0" dirty="0" smtClean="0">
                <a:latin typeface="Rockwell" panose="02060603020205020403" pitchFamily="18" charset="0"/>
              </a:rPr>
              <a:t> more than 2 million children have had a parent deployed once.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Rockwell" panose="02060603020205020403" pitchFamily="18" charset="0"/>
              </a:rPr>
              <a:t>-</a:t>
            </a:r>
          </a:p>
          <a:p>
            <a:endParaRPr lang="en-US" dirty="0"/>
          </a:p>
        </p:txBody>
      </p:sp>
      <p:sp>
        <p:nvSpPr>
          <p:cNvPr id="4" name="Slide Number Placeholder 3"/>
          <p:cNvSpPr>
            <a:spLocks noGrp="1"/>
          </p:cNvSpPr>
          <p:nvPr>
            <p:ph type="sldNum" sz="quarter" idx="10"/>
          </p:nvPr>
        </p:nvSpPr>
        <p:spPr/>
        <p:txBody>
          <a:bodyPr/>
          <a:lstStyle/>
          <a:p>
            <a:fld id="{7E84CBDE-68A8-FE47-A2CD-B2CD3779D9E8}" type="slidenum">
              <a:rPr lang="en-US" smtClean="0"/>
              <a:t>13</a:t>
            </a:fld>
            <a:endParaRPr lang="en-US"/>
          </a:p>
        </p:txBody>
      </p:sp>
    </p:spTree>
    <p:extLst>
      <p:ext uri="{BB962C8B-B14F-4D97-AF65-F5344CB8AC3E}">
        <p14:creationId xmlns:p14="http://schemas.microsoft.com/office/powerpoint/2010/main" val="17785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decided to take all of</a:t>
            </a:r>
            <a:r>
              <a:rPr lang="en-US" baseline="0" dirty="0" smtClean="0"/>
              <a:t> the profits we make from this one store, we would be losing out on the potential increase in product sales as a result of giving back to the community.  </a:t>
            </a:r>
            <a:endParaRPr lang="en-US" dirty="0"/>
          </a:p>
        </p:txBody>
      </p:sp>
      <p:sp>
        <p:nvSpPr>
          <p:cNvPr id="4" name="Slide Number Placeholder 3"/>
          <p:cNvSpPr>
            <a:spLocks noGrp="1"/>
          </p:cNvSpPr>
          <p:nvPr>
            <p:ph type="sldNum" sz="quarter" idx="10"/>
          </p:nvPr>
        </p:nvSpPr>
        <p:spPr/>
        <p:txBody>
          <a:bodyPr/>
          <a:lstStyle/>
          <a:p>
            <a:fld id="{7E84CBDE-68A8-FE47-A2CD-B2CD3779D9E8}" type="slidenum">
              <a:rPr lang="en-US" smtClean="0"/>
              <a:t>14</a:t>
            </a:fld>
            <a:endParaRPr lang="en-US"/>
          </a:p>
        </p:txBody>
      </p:sp>
    </p:spTree>
    <p:extLst>
      <p:ext uri="{BB962C8B-B14F-4D97-AF65-F5344CB8AC3E}">
        <p14:creationId xmlns:p14="http://schemas.microsoft.com/office/powerpoint/2010/main" val="773284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790AA92D-04BF-4934-AD0D-80B65EE68E77}" type="datetimeFigureOut">
              <a:rPr lang="en-US" smtClean="0"/>
              <a:t>11/21/2013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13E5A1B-9A90-4ACE-9586-324D541EBB38}" type="slidenum">
              <a:rPr lang="en-US" smtClean="0"/>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A92D-04BF-4934-AD0D-80B65EE68E77}" type="datetimeFigureOut">
              <a:rPr lang="en-US" smtClean="0"/>
              <a:t>11/21/2013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E5A1B-9A90-4ACE-9586-324D541EBB38}" type="slidenum">
              <a:rPr lang="en-US" smtClean="0"/>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A92D-04BF-4934-AD0D-80B65EE68E77}" type="datetimeFigureOut">
              <a:rPr lang="en-US" smtClean="0"/>
              <a:t>11/21/2013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E5A1B-9A90-4ACE-9586-324D541EBB38}"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A92D-04BF-4934-AD0D-80B65EE68E77}" type="datetimeFigureOut">
              <a:rPr lang="en-US" smtClean="0"/>
              <a:t>11/21/2013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E5A1B-9A90-4ACE-9586-324D541EBB38}"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AA92D-04BF-4934-AD0D-80B65EE68E77}" type="datetimeFigureOut">
              <a:rPr lang="en-US" smtClean="0"/>
              <a:t>11/21/2013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3E5A1B-9A90-4ACE-9586-324D541EBB3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90AA92D-04BF-4934-AD0D-80B65EE68E77}" type="datetimeFigureOut">
              <a:rPr lang="en-US" smtClean="0"/>
              <a:t>11/21/2013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E5A1B-9A90-4ACE-9586-324D541EBB38}"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0AA92D-04BF-4934-AD0D-80B65EE68E77}" type="datetimeFigureOut">
              <a:rPr lang="en-US" smtClean="0"/>
              <a:t>11/21/2013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3E5A1B-9A90-4ACE-9586-324D541EBB38}" type="slidenum">
              <a:rPr lang="en-US" smtClean="0"/>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0AA92D-04BF-4934-AD0D-80B65EE68E77}" type="datetimeFigureOut">
              <a:rPr lang="en-US" smtClean="0"/>
              <a:t>11/21/2013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3E5A1B-9A90-4ACE-9586-324D541EBB38}" type="slidenum">
              <a:rPr lang="en-US" smtClean="0"/>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A92D-04BF-4934-AD0D-80B65EE68E77}" type="datetimeFigureOut">
              <a:rPr lang="en-US" smtClean="0"/>
              <a:t>11/21/2013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3E5A1B-9A90-4ACE-9586-324D541EBB3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A92D-04BF-4934-AD0D-80B65EE68E77}" type="datetimeFigureOut">
              <a:rPr lang="en-US" smtClean="0"/>
              <a:t>11/21/2013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E5A1B-9A90-4ACE-9586-324D541EBB3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A92D-04BF-4934-AD0D-80B65EE68E77}" type="datetimeFigureOut">
              <a:rPr lang="en-US" smtClean="0"/>
              <a:t>11/21/2013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3E5A1B-9A90-4ACE-9586-324D541EBB3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790AA92D-04BF-4934-AD0D-80B65EE68E77}" type="datetimeFigureOut">
              <a:rPr lang="en-US" smtClean="0"/>
              <a:t>11/21/2013</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513E5A1B-9A90-4ACE-9586-324D541EBB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image" Target="../media/image4.png"/><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png"/><Relationship Id="rId15" Type="http://schemas.openxmlformats.org/officeDocument/2006/relationships/image" Target="../media/image9.png"/><Relationship Id="rId10" Type="http://schemas.openxmlformats.org/officeDocument/2006/relationships/image" Target="../media/image23.jpeg"/><Relationship Id="rId4" Type="http://schemas.openxmlformats.org/officeDocument/2006/relationships/image" Target="../media/image7.png"/><Relationship Id="rId9" Type="http://schemas.openxmlformats.org/officeDocument/2006/relationships/image" Target="../media/image22.jpeg"/><Relationship Id="rId1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image" Target="../media/image4.png"/><Relationship Id="rId21" Type="http://schemas.microsoft.com/office/2007/relationships/diagramDrawing" Target="../diagrams/drawing7.xml"/><Relationship Id="rId7" Type="http://schemas.openxmlformats.org/officeDocument/2006/relationships/diagramLayout" Target="../diagrams/layout5.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notesSlide" Target="../notesSlides/notesSlide1.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3.xml"/><Relationship Id="rId6" Type="http://schemas.openxmlformats.org/officeDocument/2006/relationships/diagramData" Target="../diagrams/data5.xml"/><Relationship Id="rId11" Type="http://schemas.openxmlformats.org/officeDocument/2006/relationships/image" Target="../media/image9.png"/><Relationship Id="rId24" Type="http://schemas.openxmlformats.org/officeDocument/2006/relationships/image" Target="../media/image29.png"/><Relationship Id="rId5" Type="http://schemas.openxmlformats.org/officeDocument/2006/relationships/image" Target="../media/image7.png"/><Relationship Id="rId15" Type="http://schemas.openxmlformats.org/officeDocument/2006/relationships/diagramColors" Target="../diagrams/colors6.xml"/><Relationship Id="rId23" Type="http://schemas.openxmlformats.org/officeDocument/2006/relationships/image" Target="../media/image28.png"/><Relationship Id="rId10" Type="http://schemas.microsoft.com/office/2007/relationships/diagramDrawing" Target="../diagrams/drawing5.xml"/><Relationship Id="rId19" Type="http://schemas.openxmlformats.org/officeDocument/2006/relationships/diagramQuickStyle" Target="../diagrams/quickStyle7.xml"/><Relationship Id="rId4" Type="http://schemas.openxmlformats.org/officeDocument/2006/relationships/image" Target="../media/image6.png"/><Relationship Id="rId9" Type="http://schemas.openxmlformats.org/officeDocument/2006/relationships/diagramColors" Target="../diagrams/colors5.xml"/><Relationship Id="rId14" Type="http://schemas.openxmlformats.org/officeDocument/2006/relationships/diagramQuickStyle" Target="../diagrams/quickStyle6.xml"/><Relationship Id="rId22"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6.png"/><Relationship Id="rId9" Type="http://schemas.openxmlformats.org/officeDocument/2006/relationships/image" Target="../media/image31.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43.png"/><Relationship Id="rId10"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35.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6.png"/><Relationship Id="rId7" Type="http://schemas.openxmlformats.org/officeDocument/2006/relationships/image" Target="../media/image45.gif"/><Relationship Id="rId12" Type="http://schemas.microsoft.com/office/2007/relationships/diagramDrawing" Target="../diagrams/drawing8.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diagramColors" Target="../diagrams/colors8.xml"/><Relationship Id="rId5" Type="http://schemas.openxmlformats.org/officeDocument/2006/relationships/image" Target="../media/image9.png"/><Relationship Id="rId10" Type="http://schemas.openxmlformats.org/officeDocument/2006/relationships/diagramQuickStyle" Target="../diagrams/quickStyle8.xml"/><Relationship Id="rId4" Type="http://schemas.openxmlformats.org/officeDocument/2006/relationships/image" Target="../media/image7.png"/><Relationship Id="rId9"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6.png"/><Relationship Id="rId7" Type="http://schemas.openxmlformats.org/officeDocument/2006/relationships/diagramLayout" Target="../diagrams/layout9.xml"/><Relationship Id="rId12"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Data" Target="../diagrams/data9.xml"/><Relationship Id="rId11" Type="http://schemas.openxmlformats.org/officeDocument/2006/relationships/image" Target="../media/image49.jpeg"/><Relationship Id="rId5" Type="http://schemas.openxmlformats.org/officeDocument/2006/relationships/image" Target="../media/image9.png"/><Relationship Id="rId10" Type="http://schemas.microsoft.com/office/2007/relationships/diagramDrawing" Target="../diagrams/drawing9.xml"/><Relationship Id="rId4" Type="http://schemas.openxmlformats.org/officeDocument/2006/relationships/image" Target="../media/image7.png"/><Relationship Id="rId9" Type="http://schemas.openxmlformats.org/officeDocument/2006/relationships/diagramColors" Target="../diagrams/colors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hyperlink" Target="http://www.plstorebrands.com/article-eye_on_growth-5578.html" TargetMode="External"/><Relationship Id="rId13" Type="http://schemas.openxmlformats.org/officeDocument/2006/relationships/hyperlink" Target="http://www.forbes.com/sites/davidmarotta/2012/03/19/capm-the-first-factor-of-investing/" TargetMode="External"/><Relationship Id="rId18" Type="http://schemas.openxmlformats.org/officeDocument/2006/relationships/hyperlink" Target="http://www.jmsmucker.com/investor-relations/ShareholderServices/investor-information" TargetMode="External"/><Relationship Id="rId3" Type="http://schemas.openxmlformats.org/officeDocument/2006/relationships/image" Target="../media/image6.png"/><Relationship Id="rId21" Type="http://schemas.openxmlformats.org/officeDocument/2006/relationships/hyperlink" Target="http://www.franchisechatter.com/2013/06/14/franchise-costs-2013-detailed-estimates-of-pinkberry-franchise-costs-2013-fdd/" TargetMode="External"/><Relationship Id="rId7" Type="http://schemas.openxmlformats.org/officeDocument/2006/relationships/hyperlink" Target="http://www.charitynavigator.org/index.cfm?bay=search.summary&amp;orgid=7587" TargetMode="External"/><Relationship Id="rId12" Type="http://schemas.openxmlformats.org/officeDocument/2006/relationships/hyperlink" Target="http://www.jmsmucker.com/investor-relations" TargetMode="External"/><Relationship Id="rId17" Type="http://schemas.openxmlformats.org/officeDocument/2006/relationships/hyperlink" Target="http://ezinearticles.com/?Is-Americas-1-Franchise,-Subway,-Worth-the-Investment?&amp;id=2780832" TargetMode="External"/><Relationship Id="rId2" Type="http://schemas.openxmlformats.org/officeDocument/2006/relationships/image" Target="../media/image4.png"/><Relationship Id="rId16" Type="http://schemas.openxmlformats.org/officeDocument/2006/relationships/hyperlink" Target="http://www.yelp.com/biz/ice-cream-lab-beverly-hills" TargetMode="External"/><Relationship Id="rId20" Type="http://schemas.openxmlformats.org/officeDocument/2006/relationships/hyperlink" Target="http://www.irs.gov/publications/p946/ch04.html" TargetMode="External"/><Relationship Id="rId1" Type="http://schemas.openxmlformats.org/officeDocument/2006/relationships/slideLayout" Target="../slideLayouts/slideLayout3.xml"/><Relationship Id="rId6" Type="http://schemas.openxmlformats.org/officeDocument/2006/relationships/hyperlink" Target="http://www.dosomething.org/tipsandtools/11-facts-about-military-families" TargetMode="External"/><Relationship Id="rId11" Type="http://schemas.openxmlformats.org/officeDocument/2006/relationships/hyperlink" Target="http://www.mrchocolate.com/news/about/locations/hudson-street/" TargetMode="External"/><Relationship Id="rId24" Type="http://schemas.openxmlformats.org/officeDocument/2006/relationships/hyperlink" Target="http://money.cnn.com/real_estate/storysupplement/price_to_rent/" TargetMode="External"/><Relationship Id="rId5" Type="http://schemas.openxmlformats.org/officeDocument/2006/relationships/hyperlink" Target="http://www.militaryfamily.org/" TargetMode="External"/><Relationship Id="rId15" Type="http://schemas.openxmlformats.org/officeDocument/2006/relationships/hyperlink" Target="http://www.petalsandpastries.net/price-list/" TargetMode="External"/><Relationship Id="rId23" Type="http://schemas.openxmlformats.org/officeDocument/2006/relationships/hyperlink" Target="http://www.propertyshark.com/mason/ny/New-York-City/Maps" TargetMode="External"/><Relationship Id="rId10" Type="http://schemas.openxmlformats.org/officeDocument/2006/relationships/hyperlink" Target="http://csimarket.com/stocks/fundamentals_glance.php?code=SJM" TargetMode="External"/><Relationship Id="rId19" Type="http://schemas.openxmlformats.org/officeDocument/2006/relationships/hyperlink" Target="http://www.jesrestaurantequipment.com/product.asp?itemid=30817&amp;utm_source=googleshopping&amp;gclid=CLfEzO_F8roCFcc7OgodvlMANQ" TargetMode="External"/><Relationship Id="rId4" Type="http://schemas.openxmlformats.org/officeDocument/2006/relationships/image" Target="../media/image7.png"/><Relationship Id="rId9" Type="http://schemas.openxmlformats.org/officeDocument/2006/relationships/hyperlink" Target="https://www.facebook.com/l.php?u=http://money.msn.com/top-stocks/post.aspx?post=e7f3d729-b781-427d-a902-8a273cfa4155&amp;h=8AQFhIVua" TargetMode="External"/><Relationship Id="rId14" Type="http://schemas.openxmlformats.org/officeDocument/2006/relationships/hyperlink" Target="http://finance.yahoo.com/q/ks?s=SJM" TargetMode="External"/><Relationship Id="rId22" Type="http://schemas.openxmlformats.org/officeDocument/2006/relationships/hyperlink" Target="http://pages.stern.nyu.edu/~%20adamodar/New_Home_Page/datafile/wcdata.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chart" Target="../charts/char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image" Target="../media/image11.png"/><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Layout" Target="../diagrams/layout2.xml"/><Relationship Id="rId11" Type="http://schemas.openxmlformats.org/officeDocument/2006/relationships/image" Target="../media/image11.png"/><Relationship Id="rId5" Type="http://schemas.openxmlformats.org/officeDocument/2006/relationships/diagramData" Target="../diagrams/data2.xml"/><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image" Target="../media/image14.png"/><Relationship Id="rId17" Type="http://schemas.openxmlformats.org/officeDocument/2006/relationships/image" Target="../media/image11.png"/><Relationship Id="rId2"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Layout" Target="../diagrams/layout3.xml"/><Relationship Id="rId11" Type="http://schemas.openxmlformats.org/officeDocument/2006/relationships/image" Target="../media/image13.png"/><Relationship Id="rId5" Type="http://schemas.openxmlformats.org/officeDocument/2006/relationships/diagramData" Target="../diagrams/data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diagramDrawing" Target="../diagrams/drawing3.xml"/><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png"/><Relationship Id="rId7" Type="http://schemas.openxmlformats.org/officeDocument/2006/relationships/diagramQuickStyle" Target="../diagrams/quickStyle4.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diagramLayout" Target="../diagrams/layout4.xml"/><Relationship Id="rId11" Type="http://schemas.openxmlformats.org/officeDocument/2006/relationships/image" Target="../media/image11.png"/><Relationship Id="rId5" Type="http://schemas.openxmlformats.org/officeDocument/2006/relationships/diagramData" Target="../diagrams/data4.xml"/><Relationship Id="rId10" Type="http://schemas.openxmlformats.org/officeDocument/2006/relationships/image" Target="../media/image9.png"/><Relationship Id="rId4" Type="http://schemas.openxmlformats.org/officeDocument/2006/relationships/image" Target="../media/image7.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91595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images2.wikia.nocookie.net/__cb20100621190328/logopedia/images/e/e2/Smucker's_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5" name="Picture 11" descr="C:\Users\Jessica Ng\Desktop\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066800"/>
            <a:ext cx="7595851" cy="3505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28555" y="5124891"/>
            <a:ext cx="2133600" cy="1754326"/>
          </a:xfrm>
          <a:prstGeom prst="rect">
            <a:avLst/>
          </a:prstGeom>
          <a:noFill/>
        </p:spPr>
        <p:txBody>
          <a:bodyPr wrap="square" rtlCol="0">
            <a:spAutoFit/>
          </a:bodyPr>
          <a:lstStyle/>
          <a:p>
            <a:r>
              <a:rPr lang="en-US" b="1" u="sng" dirty="0" smtClean="0">
                <a:solidFill>
                  <a:schemeClr val="bg1"/>
                </a:solidFill>
                <a:latin typeface="Rockwell" panose="02060603020205020403" pitchFamily="18" charset="0"/>
              </a:rPr>
              <a:t>Team 8</a:t>
            </a:r>
            <a:endParaRPr lang="en-US" u="sng" dirty="0" smtClean="0">
              <a:solidFill>
                <a:schemeClr val="bg1"/>
              </a:solidFill>
              <a:latin typeface="Rockwell" panose="02060603020205020403" pitchFamily="18" charset="0"/>
            </a:endParaRPr>
          </a:p>
          <a:p>
            <a:r>
              <a:rPr lang="en-US" dirty="0" smtClean="0">
                <a:solidFill>
                  <a:schemeClr val="bg1"/>
                </a:solidFill>
                <a:latin typeface="Rockwell" panose="02060603020205020403" pitchFamily="18" charset="0"/>
              </a:rPr>
              <a:t>James Hu</a:t>
            </a:r>
          </a:p>
          <a:p>
            <a:r>
              <a:rPr lang="en-US" dirty="0" smtClean="0">
                <a:solidFill>
                  <a:schemeClr val="bg1"/>
                </a:solidFill>
                <a:latin typeface="Rockwell" panose="02060603020205020403" pitchFamily="18" charset="0"/>
              </a:rPr>
              <a:t>Jasmine He</a:t>
            </a:r>
          </a:p>
          <a:p>
            <a:r>
              <a:rPr lang="en-US" dirty="0" smtClean="0">
                <a:solidFill>
                  <a:schemeClr val="bg1"/>
                </a:solidFill>
                <a:latin typeface="Rockwell" panose="02060603020205020403" pitchFamily="18" charset="0"/>
              </a:rPr>
              <a:t>Kimberly Konnoth</a:t>
            </a:r>
          </a:p>
          <a:p>
            <a:r>
              <a:rPr lang="en-US" dirty="0" smtClean="0">
                <a:solidFill>
                  <a:schemeClr val="bg1"/>
                </a:solidFill>
                <a:latin typeface="Rockwell" panose="02060603020205020403" pitchFamily="18" charset="0"/>
              </a:rPr>
              <a:t>Derek Lee</a:t>
            </a:r>
          </a:p>
          <a:p>
            <a:r>
              <a:rPr lang="en-US" dirty="0" smtClean="0">
                <a:solidFill>
                  <a:schemeClr val="bg1"/>
                </a:solidFill>
                <a:latin typeface="Rockwell" panose="02060603020205020403" pitchFamily="18" charset="0"/>
              </a:rPr>
              <a:t>Jessica Ng</a:t>
            </a:r>
          </a:p>
        </p:txBody>
      </p:sp>
      <p:pic>
        <p:nvPicPr>
          <p:cNvPr id="6" name="Picture 2" descr="C:\Users\Jessica Ng\Desktop\pla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85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The Smucker’s Store</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https://lh6.googleusercontent.com/rvIgWLRwp0tJ323acjUseR6RvDjy_pG0IiFGLGf0DG_9Abkx5esMBGVWAtvI441alAi7ynWGuG8jFaRWYrGZP_COw0i3ywqGpjwDQgXb9jfON0iHnydg6qEnwUD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374" y="200024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75" name="Picture 31" descr="https://lh6.googleusercontent.com/NLv7bXt8YxjFiXDI7GJnOHbwtrL1pTbjX0skFqgduEHPeBKfHsldsGmr-Qh2RoMtnxonYNIfuPUKTsJzb0-dvL3jcy_GDXVOar-IWR4wfaIRA5-8PwHZhFZbhE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11" y="1611313"/>
            <a:ext cx="3419475" cy="26479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4164" y="1579605"/>
            <a:ext cx="5739836"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77" name="Picture 33" descr="https://lh6.googleusercontent.com/0hHTm2sOuHHYVHD0xHdZJqxSGg0CU1hY6j2-CmaeT4-K2iepYOjGviWYSuhMN0UzV81uBL2tUcZYk3z7fEg8oiWeQk15k1pKG1F9rlWXJdO3lpS5fmipRlceUC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1625" y="3294105"/>
            <a:ext cx="3762375" cy="2571751"/>
          </a:xfrm>
          <a:prstGeom prst="rect">
            <a:avLst/>
          </a:prstGeom>
          <a:noFill/>
          <a:extLst>
            <a:ext uri="{909E8E84-426E-40DD-AFC4-6F175D3DCCD1}">
              <a14:hiddenFill xmlns:a14="http://schemas.microsoft.com/office/drawing/2010/main">
                <a:solidFill>
                  <a:srgbClr val="FFFFFF"/>
                </a:solidFill>
              </a14:hiddenFill>
            </a:ext>
          </a:extLst>
        </p:spPr>
      </p:pic>
      <p:pic>
        <p:nvPicPr>
          <p:cNvPr id="6179" name="Picture 35" descr="https://lh4.googleusercontent.com/OLyB18_plvBgg9RcvNLtnt_kK7yt3wc2TbW7BDiYeG7InHUFqvGjESMDS7S09wysONF3zNRsvpOEQcsw16QcNT64VfIOgYwq8roes4dUSFEudURpGZnfoTTiY7a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1" y="2589253"/>
            <a:ext cx="3267075" cy="3276601"/>
          </a:xfrm>
          <a:prstGeom prst="rect">
            <a:avLst/>
          </a:prstGeom>
          <a:noFill/>
          <a:extLst>
            <a:ext uri="{909E8E84-426E-40DD-AFC4-6F175D3DCCD1}">
              <a14:hiddenFill xmlns:a14="http://schemas.microsoft.com/office/drawing/2010/main">
                <a:solidFill>
                  <a:srgbClr val="FFFFFF"/>
                </a:solidFill>
              </a14:hiddenFill>
            </a:ext>
          </a:extLst>
        </p:spPr>
      </p:pic>
      <p:pic>
        <p:nvPicPr>
          <p:cNvPr id="6181" name="Picture 37" descr="https://lh3.googleusercontent.com/H4CXOsK-mdyG6C_N458hY_Mp1RmjJf7pSWt2S5YwRirQJElJuGSQJAMzxMrDRH3YVg5NY1IpelKvoRr0yLG4duef-H0EhyccM7dcaWxJTzS4dgZX5kEVa4cl-wh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27941" y="3722731"/>
            <a:ext cx="39528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183" name="Picture 39" descr="https://lh4.googleusercontent.com/v_ya0lGp_KwDPy7YvzVNE42MzGYkMhrJonAtQTPw_u77gazp-Hi2SaCmEok3w-vTeRFaA-S89_RnfqflbDSBTUpH4YiQxt2ZL4iEG7nkz2iG-HwKJejiTChsfHK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3550" y="1579605"/>
            <a:ext cx="3600450" cy="2647951"/>
          </a:xfrm>
          <a:prstGeom prst="rect">
            <a:avLst/>
          </a:prstGeom>
          <a:noFill/>
          <a:extLst>
            <a:ext uri="{909E8E84-426E-40DD-AFC4-6F175D3DCCD1}">
              <a14:hiddenFill xmlns:a14="http://schemas.microsoft.com/office/drawing/2010/main">
                <a:solidFill>
                  <a:srgbClr val="FFFFFF"/>
                </a:solidFill>
              </a14:hiddenFill>
            </a:ext>
          </a:extLst>
        </p:spPr>
      </p:pic>
      <p:pic>
        <p:nvPicPr>
          <p:cNvPr id="6185" name="Picture 41" descr="https://lh4.googleusercontent.com/UY6-Hlez56YLCn4VETPkn1-qqfqspSn2V1SmAqc_sq-KGGJYl_xSQ6liUcpZzV6kBGAZebBFCu-dlXrXXR-tapOWWBcWgavDqACcUEgGywZUyB-jkeDnd7VkmRQ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11" y="1611313"/>
            <a:ext cx="4010025" cy="2219326"/>
          </a:xfrm>
          <a:prstGeom prst="rect">
            <a:avLst/>
          </a:prstGeom>
          <a:noFill/>
          <a:extLst>
            <a:ext uri="{909E8E84-426E-40DD-AFC4-6F175D3DCCD1}">
              <a14:hiddenFill xmlns:a14="http://schemas.microsoft.com/office/drawing/2010/main">
                <a:solidFill>
                  <a:srgbClr val="FFFFFF"/>
                </a:solidFill>
              </a14:hiddenFill>
            </a:ext>
          </a:extLst>
        </p:spPr>
      </p:pic>
      <p:pic>
        <p:nvPicPr>
          <p:cNvPr id="6187" name="Picture 43" descr="https://lh5.googleusercontent.com/qBdqPi6r0Z_eDGbvnRiDz3mbHrGdrOUSsbCJb1gHv25W7hLupdqiwPnQuO-SoqsMxxB0GFQiYkUSvzkMPEYOVFkPHmjf7EO1DPO88gB7vHZmW1bErSvBdyShCt5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3115" y="1581148"/>
            <a:ext cx="4962525" cy="3276601"/>
          </a:xfrm>
          <a:prstGeom prst="rect">
            <a:avLst/>
          </a:prstGeom>
          <a:noFill/>
          <a:extLst>
            <a:ext uri="{909E8E84-426E-40DD-AFC4-6F175D3DCCD1}">
              <a14:hiddenFill xmlns:a14="http://schemas.microsoft.com/office/drawing/2010/main">
                <a:solidFill>
                  <a:srgbClr val="FFFFFF"/>
                </a:solidFill>
              </a14:hiddenFill>
            </a:ext>
          </a:extLst>
        </p:spPr>
      </p:pic>
      <p:pic>
        <p:nvPicPr>
          <p:cNvPr id="6189" name="Picture 45" descr="https://lh5.googleusercontent.com/nwcWmWr2JwFiMJxL6AMg5Jq1qG3gfkhx1n10LRENSaBB8CzsJLdQeYjsvbeINvTXObN3KTGOJmCHqflTIOB5ILwbZlCoMamqnNbs_XhEDfW4KctgC4-IQzmn2KC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5514" y="2760706"/>
            <a:ext cx="4657725" cy="31051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 descr="C:\Users\Jessica Ng\Desktop\Jamoff.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 descr="C:\Users\Jessica Ng\Desktop\Jamoff.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Jessica Ng\Desktop\Jamoff.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4" name="TextBox 33"/>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5" name="Picture 11" descr="C:\Users\Jessica Ng\Desktop\Jamoff.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7" name="TextBox 36"/>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8" name="Picture 3" descr="C:\Users\Jessica Ng\Desktop\Jamo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21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75"/>
                                        </p:tgtEl>
                                        <p:attrNameLst>
                                          <p:attrName>style.visibility</p:attrName>
                                        </p:attrNameLst>
                                      </p:cBhvr>
                                      <p:to>
                                        <p:strVal val="visible"/>
                                      </p:to>
                                    </p:set>
                                    <p:animEffect transition="in" filter="fade">
                                      <p:cBhvr>
                                        <p:cTn id="12" dur="500"/>
                                        <p:tgtEl>
                                          <p:spTgt spid="6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77"/>
                                        </p:tgtEl>
                                        <p:attrNameLst>
                                          <p:attrName>style.visibility</p:attrName>
                                        </p:attrNameLst>
                                      </p:cBhvr>
                                      <p:to>
                                        <p:strVal val="visible"/>
                                      </p:to>
                                    </p:set>
                                    <p:animEffect transition="in" filter="fade">
                                      <p:cBhvr>
                                        <p:cTn id="22" dur="500"/>
                                        <p:tgtEl>
                                          <p:spTgt spid="61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79"/>
                                        </p:tgtEl>
                                        <p:attrNameLst>
                                          <p:attrName>style.visibility</p:attrName>
                                        </p:attrNameLst>
                                      </p:cBhvr>
                                      <p:to>
                                        <p:strVal val="visible"/>
                                      </p:to>
                                    </p:set>
                                    <p:animEffect transition="in" filter="fade">
                                      <p:cBhvr>
                                        <p:cTn id="27" dur="500"/>
                                        <p:tgtEl>
                                          <p:spTgt spid="6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81"/>
                                        </p:tgtEl>
                                        <p:attrNameLst>
                                          <p:attrName>style.visibility</p:attrName>
                                        </p:attrNameLst>
                                      </p:cBhvr>
                                      <p:to>
                                        <p:strVal val="visible"/>
                                      </p:to>
                                    </p:set>
                                    <p:animEffect transition="in" filter="fade">
                                      <p:cBhvr>
                                        <p:cTn id="32" dur="500"/>
                                        <p:tgtEl>
                                          <p:spTgt spid="61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83"/>
                                        </p:tgtEl>
                                        <p:attrNameLst>
                                          <p:attrName>style.visibility</p:attrName>
                                        </p:attrNameLst>
                                      </p:cBhvr>
                                      <p:to>
                                        <p:strVal val="visible"/>
                                      </p:to>
                                    </p:set>
                                    <p:animEffect transition="in" filter="fade">
                                      <p:cBhvr>
                                        <p:cTn id="37" dur="500"/>
                                        <p:tgtEl>
                                          <p:spTgt spid="61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85"/>
                                        </p:tgtEl>
                                        <p:attrNameLst>
                                          <p:attrName>style.visibility</p:attrName>
                                        </p:attrNameLst>
                                      </p:cBhvr>
                                      <p:to>
                                        <p:strVal val="visible"/>
                                      </p:to>
                                    </p:set>
                                    <p:animEffect transition="in" filter="fade">
                                      <p:cBhvr>
                                        <p:cTn id="42" dur="500"/>
                                        <p:tgtEl>
                                          <p:spTgt spid="618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87"/>
                                        </p:tgtEl>
                                        <p:attrNameLst>
                                          <p:attrName>style.visibility</p:attrName>
                                        </p:attrNameLst>
                                      </p:cBhvr>
                                      <p:to>
                                        <p:strVal val="visible"/>
                                      </p:to>
                                    </p:set>
                                    <p:animEffect transition="in" filter="fade">
                                      <p:cBhvr>
                                        <p:cTn id="47" dur="500"/>
                                        <p:tgtEl>
                                          <p:spTgt spid="61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189"/>
                                        </p:tgtEl>
                                        <p:attrNameLst>
                                          <p:attrName>style.visibility</p:attrName>
                                        </p:attrNameLst>
                                      </p:cBhvr>
                                      <p:to>
                                        <p:strVal val="visible"/>
                                      </p:to>
                                    </p:set>
                                    <p:animEffect transition="in" filter="fade">
                                      <p:cBhvr>
                                        <p:cTn id="52" dur="500"/>
                                        <p:tgtEl>
                                          <p:spTgt spid="6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845684" cy="923330"/>
          </a:xfrm>
          <a:prstGeom prst="rect">
            <a:avLst/>
          </a:prstGeom>
          <a:noFill/>
        </p:spPr>
        <p:txBody>
          <a:bodyPr wrap="square" rtlCol="0">
            <a:spAutoFit/>
          </a:bodyPr>
          <a:lstStyle/>
          <a:p>
            <a:r>
              <a:rPr lang="en-US" sz="5400" dirty="0" smtClean="0">
                <a:latin typeface="Rockwell" panose="02060603020205020403" pitchFamily="18" charset="0"/>
              </a:rPr>
              <a:t>Building Brand Awareness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3970900944"/>
              </p:ext>
            </p:extLst>
          </p:nvPr>
        </p:nvGraphicFramePr>
        <p:xfrm>
          <a:off x="307975" y="2087717"/>
          <a:ext cx="4416425" cy="914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Picture 11" descr="C:\Users\Jessica Ng\Desktop\Jamof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1" descr="C:\Users\Jessica Ng\Desktop\Jamof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0" name="TextBox 29"/>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1" name="Picture 11" descr="C:\Users\Jessica Ng\Desktop\Jamof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3" name="TextBox 32"/>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graphicFrame>
        <p:nvGraphicFramePr>
          <p:cNvPr id="36" name="Diagram 35"/>
          <p:cNvGraphicFramePr/>
          <p:nvPr>
            <p:extLst>
              <p:ext uri="{D42A27DB-BD31-4B8C-83A1-F6EECF244321}">
                <p14:modId xmlns:p14="http://schemas.microsoft.com/office/powerpoint/2010/main" val="2996040204"/>
              </p:ext>
            </p:extLst>
          </p:nvPr>
        </p:nvGraphicFramePr>
        <p:xfrm>
          <a:off x="307975" y="3154517"/>
          <a:ext cx="4416425" cy="914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7" name="Diagram 36"/>
          <p:cNvGraphicFramePr/>
          <p:nvPr>
            <p:extLst>
              <p:ext uri="{D42A27DB-BD31-4B8C-83A1-F6EECF244321}">
                <p14:modId xmlns:p14="http://schemas.microsoft.com/office/powerpoint/2010/main" val="2921895092"/>
              </p:ext>
            </p:extLst>
          </p:nvPr>
        </p:nvGraphicFramePr>
        <p:xfrm>
          <a:off x="307975" y="4221317"/>
          <a:ext cx="4416425" cy="9144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10" name="Straight Arrow Connector 9"/>
          <p:cNvCxnSpPr/>
          <p:nvPr/>
        </p:nvCxnSpPr>
        <p:spPr>
          <a:xfrm flipV="1">
            <a:off x="5689805" y="2087717"/>
            <a:ext cx="0" cy="3048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6200000">
            <a:off x="4409083" y="3396273"/>
            <a:ext cx="1953396" cy="430887"/>
          </a:xfrm>
          <a:prstGeom prst="rect">
            <a:avLst/>
          </a:prstGeom>
          <a:noFill/>
        </p:spPr>
        <p:txBody>
          <a:bodyPr wrap="square" rtlCol="0">
            <a:spAutoFit/>
          </a:bodyPr>
          <a:lstStyle/>
          <a:p>
            <a:r>
              <a:rPr lang="en-US" sz="2200" dirty="0" smtClean="0">
                <a:latin typeface="Rockwell" panose="02060603020205020403" pitchFamily="18" charset="0"/>
              </a:rPr>
              <a:t>Product Sales</a:t>
            </a:r>
            <a:endParaRPr lang="en-US" sz="2200" dirty="0"/>
          </a:p>
        </p:txBody>
      </p:sp>
      <p:cxnSp>
        <p:nvCxnSpPr>
          <p:cNvPr id="47" name="Straight Connector 46"/>
          <p:cNvCxnSpPr/>
          <p:nvPr/>
        </p:nvCxnSpPr>
        <p:spPr>
          <a:xfrm>
            <a:off x="5682584" y="5130114"/>
            <a:ext cx="2678502" cy="0"/>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3" descr="C:\Users\Jessica Ng\Desktop\Jam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oie_transparent-27.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749424" y="4191000"/>
            <a:ext cx="568407" cy="988333"/>
          </a:xfrm>
          <a:prstGeom prst="rect">
            <a:avLst/>
          </a:prstGeom>
        </p:spPr>
      </p:pic>
      <p:pic>
        <p:nvPicPr>
          <p:cNvPr id="6" name="Picture 5" descr="oie_transparent-27.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00800" y="3048000"/>
            <a:ext cx="1275475" cy="2217765"/>
          </a:xfrm>
          <a:prstGeom prst="rect">
            <a:avLst/>
          </a:prstGeom>
        </p:spPr>
      </p:pic>
      <p:pic>
        <p:nvPicPr>
          <p:cNvPr id="8" name="Picture 7" descr="oie_transparent-27.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19800" y="1905000"/>
            <a:ext cx="1954778" cy="3398921"/>
          </a:xfrm>
          <a:prstGeom prst="rect">
            <a:avLst/>
          </a:prstGeom>
        </p:spPr>
      </p:pic>
    </p:spTree>
    <p:extLst>
      <p:ext uri="{BB962C8B-B14F-4D97-AF65-F5344CB8AC3E}">
        <p14:creationId xmlns:p14="http://schemas.microsoft.com/office/powerpoint/2010/main" val="3232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6" grpId="0">
        <p:bldAsOne/>
      </p:bldGraphic>
      <p:bldGraphic spid="37" grpId="0">
        <p:bldAsOne/>
      </p:bldGraphic>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orshiparise.org/wp-content/uploads/2013/07/Cream-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karakoch.com/wp-content/uploads/2013/08/Smucker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55574" y="494306"/>
            <a:ext cx="8988425" cy="923330"/>
          </a:xfrm>
          <a:prstGeom prst="rect">
            <a:avLst/>
          </a:prstGeom>
          <a:noFill/>
        </p:spPr>
        <p:txBody>
          <a:bodyPr wrap="square" rtlCol="0">
            <a:spAutoFit/>
          </a:bodyPr>
          <a:lstStyle/>
          <a:p>
            <a:r>
              <a:rPr lang="en-US" sz="5400" dirty="0" smtClean="0">
                <a:latin typeface="Rockwell" panose="02060603020205020403" pitchFamily="18" charset="0"/>
              </a:rPr>
              <a:t>Make An Impact</a:t>
            </a:r>
            <a:endParaRPr lang="en-US" sz="5400" dirty="0">
              <a:latin typeface="Rockwell" panose="02060603020205020403" pitchFamily="18" charset="0"/>
            </a:endParaRPr>
          </a:p>
        </p:txBody>
      </p:sp>
      <p:sp>
        <p:nvSpPr>
          <p:cNvPr id="10" name="Minus 9"/>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5" name="TextBox 14"/>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16"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18" name="TextBox 17"/>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19" name="Picture 3" descr="C:\Users\Jessica Ng\Desktop\Jam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National-Military-Family-Associati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1524000"/>
            <a:ext cx="3429000" cy="1859161"/>
          </a:xfrm>
          <a:prstGeom prst="rect">
            <a:avLst/>
          </a:prstGeom>
        </p:spPr>
      </p:pic>
      <p:pic>
        <p:nvPicPr>
          <p:cNvPr id="21" name="Picture 20" descr="institution.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 y="3505200"/>
            <a:ext cx="2290129" cy="2190890"/>
          </a:xfrm>
          <a:prstGeom prst="rect">
            <a:avLst/>
          </a:prstGeom>
        </p:spPr>
      </p:pic>
      <p:sp>
        <p:nvSpPr>
          <p:cNvPr id="22" name="Left Arrow 21"/>
          <p:cNvSpPr/>
          <p:nvPr/>
        </p:nvSpPr>
        <p:spPr>
          <a:xfrm>
            <a:off x="3886200" y="2209800"/>
            <a:ext cx="1295400" cy="5334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Left Arrow 22"/>
          <p:cNvSpPr/>
          <p:nvPr/>
        </p:nvSpPr>
        <p:spPr>
          <a:xfrm rot="10800000">
            <a:off x="3962400" y="4572000"/>
            <a:ext cx="1295400" cy="5334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descr="Sack of Money.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0200" y="1828800"/>
            <a:ext cx="1143000" cy="1143000"/>
          </a:xfrm>
          <a:prstGeom prst="rect">
            <a:avLst/>
          </a:prstGeom>
        </p:spPr>
      </p:pic>
      <p:pic>
        <p:nvPicPr>
          <p:cNvPr id="25" name="Picture 24" descr="PB&amp;J.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7000" y="1219200"/>
            <a:ext cx="1788026" cy="1788026"/>
          </a:xfrm>
          <a:prstGeom prst="rect">
            <a:avLst/>
          </a:prstGeom>
        </p:spPr>
      </p:pic>
      <p:pic>
        <p:nvPicPr>
          <p:cNvPr id="26" name="Picture 25" descr="PB.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8768" y="2122968"/>
            <a:ext cx="765112" cy="765112"/>
          </a:xfrm>
          <a:prstGeom prst="rect">
            <a:avLst/>
          </a:prstGeom>
        </p:spPr>
      </p:pic>
      <p:pic>
        <p:nvPicPr>
          <p:cNvPr id="27" name="Picture 26" descr="Screen-Shot-2012-01-16-at-3.16.38-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49635" y="2054340"/>
            <a:ext cx="1327707" cy="929912"/>
          </a:xfrm>
          <a:prstGeom prst="rect">
            <a:avLst/>
          </a:prstGeom>
        </p:spPr>
      </p:pic>
      <p:pic>
        <p:nvPicPr>
          <p:cNvPr id="28" name="Picture 27" descr="Folgers.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67600" y="2514600"/>
            <a:ext cx="838200" cy="838200"/>
          </a:xfrm>
          <a:prstGeom prst="rect">
            <a:avLst/>
          </a:prstGeom>
        </p:spPr>
      </p:pic>
      <p:pic>
        <p:nvPicPr>
          <p:cNvPr id="29" name="Picture 28" descr="oie_transparent-27.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2800" y="2514600"/>
            <a:ext cx="517892" cy="900499"/>
          </a:xfrm>
          <a:prstGeom prst="rect">
            <a:avLst/>
          </a:prstGeom>
        </p:spPr>
      </p:pic>
      <p:pic>
        <p:nvPicPr>
          <p:cNvPr id="30" name="Picture 29" descr="Syrup Basket.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24600" y="2362200"/>
            <a:ext cx="834858" cy="811482"/>
          </a:xfrm>
          <a:prstGeom prst="rect">
            <a:avLst/>
          </a:prstGeom>
        </p:spPr>
      </p:pic>
      <p:pic>
        <p:nvPicPr>
          <p:cNvPr id="31" name="Picture 30" descr="jiff-peanut-butter-lrg.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81800" y="2590800"/>
            <a:ext cx="441256" cy="746486"/>
          </a:xfrm>
          <a:prstGeom prst="rect">
            <a:avLst/>
          </a:prstGeom>
        </p:spPr>
      </p:pic>
      <p:pic>
        <p:nvPicPr>
          <p:cNvPr id="32" name="Picture 31" descr="Smuckers Logo.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10200" y="3429000"/>
            <a:ext cx="3464013" cy="1154671"/>
          </a:xfrm>
          <a:prstGeom prst="rect">
            <a:avLst/>
          </a:prstGeom>
        </p:spPr>
      </p:pic>
      <p:sp>
        <p:nvSpPr>
          <p:cNvPr id="33" name="TextBox 32"/>
          <p:cNvSpPr txBox="1"/>
          <p:nvPr/>
        </p:nvSpPr>
        <p:spPr>
          <a:xfrm>
            <a:off x="6324600" y="4114800"/>
            <a:ext cx="1676400" cy="553998"/>
          </a:xfrm>
          <a:prstGeom prst="rect">
            <a:avLst/>
          </a:prstGeom>
          <a:noFill/>
        </p:spPr>
        <p:txBody>
          <a:bodyPr wrap="square" rtlCol="0">
            <a:spAutoFit/>
          </a:bodyPr>
          <a:lstStyle/>
          <a:p>
            <a:r>
              <a:rPr lang="en-US" sz="3000" dirty="0" smtClean="0">
                <a:latin typeface="Rockwell"/>
                <a:cs typeface="Rockwell"/>
              </a:rPr>
              <a:t>Sundays</a:t>
            </a:r>
            <a:endParaRPr lang="en-US" sz="3000" dirty="0">
              <a:latin typeface="Rockwell"/>
              <a:cs typeface="Rockwell"/>
            </a:endParaRPr>
          </a:p>
        </p:txBody>
      </p:sp>
      <p:pic>
        <p:nvPicPr>
          <p:cNvPr id="34" name="Picture 33" descr="Screen Shot 2013-11-19 at 11.00.26 PM.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43600" y="4724400"/>
            <a:ext cx="2369598" cy="1199354"/>
          </a:xfrm>
          <a:prstGeom prst="rect">
            <a:avLst/>
          </a:prstGeom>
        </p:spPr>
      </p:pic>
      <p:sp>
        <p:nvSpPr>
          <p:cNvPr id="35" name="TextBox 34"/>
          <p:cNvSpPr txBox="1"/>
          <p:nvPr/>
        </p:nvSpPr>
        <p:spPr>
          <a:xfrm>
            <a:off x="10552588" y="439074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5961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orshiparise.org/wp-content/uploads/2013/07/Cream-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karakoch.com/wp-content/uploads/2013/08/Smucker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55574" y="494306"/>
            <a:ext cx="8988425" cy="923330"/>
          </a:xfrm>
          <a:prstGeom prst="rect">
            <a:avLst/>
          </a:prstGeom>
          <a:noFill/>
        </p:spPr>
        <p:txBody>
          <a:bodyPr wrap="square" rtlCol="0">
            <a:spAutoFit/>
          </a:bodyPr>
          <a:lstStyle/>
          <a:p>
            <a:r>
              <a:rPr lang="en-US" sz="5400" dirty="0" smtClean="0">
                <a:latin typeface="Rockwell" panose="02060603020205020403" pitchFamily="18" charset="0"/>
              </a:rPr>
              <a:t>Organization Legitimacy</a:t>
            </a:r>
            <a:endParaRPr lang="en-US" sz="5400" dirty="0">
              <a:latin typeface="Rockwell" panose="02060603020205020403" pitchFamily="18" charset="0"/>
            </a:endParaRPr>
          </a:p>
        </p:txBody>
      </p:sp>
      <p:sp>
        <p:nvSpPr>
          <p:cNvPr id="11" name="Minus 10"/>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6" name="TextBox 15"/>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17"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19" name="TextBox 18"/>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20" name="Picture 3" descr="C:\Users\Jessica Ng\Desktop\Jam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p:nvPr>
            <p:extLst>
              <p:ext uri="{D42A27DB-BD31-4B8C-83A1-F6EECF244321}">
                <p14:modId xmlns:p14="http://schemas.microsoft.com/office/powerpoint/2010/main" val="2158557396"/>
              </p:ext>
            </p:extLst>
          </p:nvPr>
        </p:nvGraphicFramePr>
        <p:xfrm>
          <a:off x="3276600" y="1505128"/>
          <a:ext cx="5788077" cy="4057471"/>
        </p:xfrm>
        <a:graphic>
          <a:graphicData uri="http://schemas.openxmlformats.org/drawingml/2006/chart">
            <c:chart xmlns:c="http://schemas.openxmlformats.org/drawingml/2006/chart" xmlns:r="http://schemas.openxmlformats.org/officeDocument/2006/relationships" r:id="rId8"/>
          </a:graphicData>
        </a:graphic>
      </p:graphicFrame>
      <p:sp>
        <p:nvSpPr>
          <p:cNvPr id="22" name="TextBox 21"/>
          <p:cNvSpPr txBox="1"/>
          <p:nvPr/>
        </p:nvSpPr>
        <p:spPr>
          <a:xfrm>
            <a:off x="4807124" y="3904445"/>
            <a:ext cx="914400" cy="381000"/>
          </a:xfrm>
          <a:prstGeom prst="rect">
            <a:avLst/>
          </a:prstGeom>
          <a:noFill/>
        </p:spPr>
        <p:txBody>
          <a:bodyPr wrap="square" rtlCol="0">
            <a:spAutoFit/>
          </a:bodyPr>
          <a:lstStyle/>
          <a:p>
            <a:r>
              <a:rPr lang="en-US" dirty="0" smtClean="0">
                <a:solidFill>
                  <a:srgbClr val="FFFFFF"/>
                </a:solidFill>
                <a:latin typeface="Rockwell"/>
                <a:cs typeface="Rockwell"/>
              </a:rPr>
              <a:t>85.1%</a:t>
            </a:r>
            <a:endParaRPr lang="en-US" dirty="0">
              <a:solidFill>
                <a:srgbClr val="FFFFFF"/>
              </a:solidFill>
              <a:latin typeface="Rockwell"/>
              <a:cs typeface="Rockwell"/>
            </a:endParaRPr>
          </a:p>
        </p:txBody>
      </p:sp>
      <p:sp>
        <p:nvSpPr>
          <p:cNvPr id="23" name="TextBox 22"/>
          <p:cNvSpPr txBox="1"/>
          <p:nvPr/>
        </p:nvSpPr>
        <p:spPr>
          <a:xfrm>
            <a:off x="4558935" y="2291997"/>
            <a:ext cx="838200" cy="323165"/>
          </a:xfrm>
          <a:prstGeom prst="rect">
            <a:avLst/>
          </a:prstGeom>
          <a:noFill/>
        </p:spPr>
        <p:txBody>
          <a:bodyPr wrap="square" rtlCol="0">
            <a:spAutoFit/>
          </a:bodyPr>
          <a:lstStyle/>
          <a:p>
            <a:r>
              <a:rPr lang="en-US" sz="1500" dirty="0" smtClean="0">
                <a:solidFill>
                  <a:srgbClr val="FFFFFF"/>
                </a:solidFill>
                <a:latin typeface="Rockwell"/>
                <a:cs typeface="Rockwell"/>
              </a:rPr>
              <a:t>7.8%</a:t>
            </a:r>
            <a:endParaRPr lang="en-US" sz="1500" dirty="0">
              <a:solidFill>
                <a:srgbClr val="FFFFFF"/>
              </a:solidFill>
              <a:latin typeface="Rockwell"/>
              <a:cs typeface="Rockwell"/>
            </a:endParaRPr>
          </a:p>
        </p:txBody>
      </p:sp>
      <p:sp>
        <p:nvSpPr>
          <p:cNvPr id="24" name="TextBox 23"/>
          <p:cNvSpPr txBox="1"/>
          <p:nvPr/>
        </p:nvSpPr>
        <p:spPr>
          <a:xfrm>
            <a:off x="4076818" y="2657818"/>
            <a:ext cx="685800" cy="323165"/>
          </a:xfrm>
          <a:prstGeom prst="rect">
            <a:avLst/>
          </a:prstGeom>
          <a:noFill/>
        </p:spPr>
        <p:txBody>
          <a:bodyPr wrap="square" rtlCol="0">
            <a:spAutoFit/>
          </a:bodyPr>
          <a:lstStyle/>
          <a:p>
            <a:r>
              <a:rPr lang="en-US" sz="1500" dirty="0" smtClean="0">
                <a:solidFill>
                  <a:srgbClr val="FFFFFF"/>
                </a:solidFill>
                <a:latin typeface="Rockwell"/>
                <a:cs typeface="Rockwell"/>
              </a:rPr>
              <a:t>7.2%</a:t>
            </a:r>
            <a:endParaRPr lang="en-US" sz="1500" dirty="0">
              <a:solidFill>
                <a:srgbClr val="FFFFFF"/>
              </a:solidFill>
              <a:latin typeface="Rockwell"/>
              <a:cs typeface="Rockwell"/>
            </a:endParaRPr>
          </a:p>
        </p:txBody>
      </p:sp>
      <p:sp>
        <p:nvSpPr>
          <p:cNvPr id="26" name="TextBox 25"/>
          <p:cNvSpPr txBox="1"/>
          <p:nvPr/>
        </p:nvSpPr>
        <p:spPr>
          <a:xfrm>
            <a:off x="335879" y="3904445"/>
            <a:ext cx="3200400" cy="1200329"/>
          </a:xfrm>
          <a:prstGeom prst="rect">
            <a:avLst/>
          </a:prstGeom>
          <a:noFill/>
        </p:spPr>
        <p:txBody>
          <a:bodyPr wrap="square" rtlCol="0">
            <a:spAutoFit/>
          </a:bodyPr>
          <a:lstStyle/>
          <a:p>
            <a:r>
              <a:rPr lang="en-US" i="1" dirty="0" smtClean="0">
                <a:latin typeface="Rockwell"/>
                <a:cs typeface="Rockwell"/>
              </a:rPr>
              <a:t>Rated 63.01/70 based on  Financials, Accountability, and Transparency.</a:t>
            </a:r>
          </a:p>
          <a:p>
            <a:pPr algn="r"/>
            <a:r>
              <a:rPr lang="en-US" i="1" dirty="0" smtClean="0">
                <a:latin typeface="Rockwell"/>
                <a:cs typeface="Rockwell"/>
              </a:rPr>
              <a:t>-Charity Navigator</a:t>
            </a:r>
            <a:endParaRPr lang="en-US" i="1" dirty="0">
              <a:latin typeface="Rockwell"/>
              <a:cs typeface="Rockwell"/>
            </a:endParaRPr>
          </a:p>
        </p:txBody>
      </p:sp>
      <p:pic>
        <p:nvPicPr>
          <p:cNvPr id="27" name="Picture 26" descr="National-Military-Family-Associati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1524000"/>
            <a:ext cx="3429000" cy="1859161"/>
          </a:xfrm>
          <a:prstGeom prst="rect">
            <a:avLst/>
          </a:prstGeom>
        </p:spPr>
      </p:pic>
    </p:spTree>
    <p:extLst>
      <p:ext uri="{BB962C8B-B14F-4D97-AF65-F5344CB8AC3E}">
        <p14:creationId xmlns:p14="http://schemas.microsoft.com/office/powerpoint/2010/main" val="166456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2" grpId="0"/>
      <p:bldP spid="23" grpId="0"/>
      <p:bldP spid="24"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Why Take No Profits?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8" name="TextBox 17"/>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sp>
        <p:nvSpPr>
          <p:cNvPr id="20" name="TextBox 19"/>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25" name="TextBox 24"/>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42"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B&amp;J.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2362200"/>
            <a:ext cx="1788026" cy="1788026"/>
          </a:xfrm>
          <a:prstGeom prst="rect">
            <a:avLst/>
          </a:prstGeom>
        </p:spPr>
      </p:pic>
      <p:pic>
        <p:nvPicPr>
          <p:cNvPr id="8" name="Picture 7" descr="P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2568" y="3265968"/>
            <a:ext cx="765112" cy="765112"/>
          </a:xfrm>
          <a:prstGeom prst="rect">
            <a:avLst/>
          </a:prstGeom>
        </p:spPr>
      </p:pic>
      <p:pic>
        <p:nvPicPr>
          <p:cNvPr id="9" name="Picture 8" descr="Screen-Shot-2012-01-16-at-3.16.38-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3435" y="3197340"/>
            <a:ext cx="1327707" cy="929912"/>
          </a:xfrm>
          <a:prstGeom prst="rect">
            <a:avLst/>
          </a:prstGeom>
        </p:spPr>
      </p:pic>
      <p:pic>
        <p:nvPicPr>
          <p:cNvPr id="10" name="Picture 9" descr="Folger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91400" y="3657600"/>
            <a:ext cx="838200" cy="838200"/>
          </a:xfrm>
          <a:prstGeom prst="rect">
            <a:avLst/>
          </a:prstGeom>
        </p:spPr>
      </p:pic>
      <p:pic>
        <p:nvPicPr>
          <p:cNvPr id="2" name="Picture 1" descr="oie_transparent-27.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86600" y="3657600"/>
            <a:ext cx="517892" cy="900499"/>
          </a:xfrm>
          <a:prstGeom prst="rect">
            <a:avLst/>
          </a:prstGeom>
        </p:spPr>
      </p:pic>
      <p:pic>
        <p:nvPicPr>
          <p:cNvPr id="11" name="Picture 10" descr="Syrup Basket.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48400" y="3505200"/>
            <a:ext cx="834858" cy="811482"/>
          </a:xfrm>
          <a:prstGeom prst="rect">
            <a:avLst/>
          </a:prstGeom>
        </p:spPr>
      </p:pic>
      <p:pic>
        <p:nvPicPr>
          <p:cNvPr id="6" name="Picture 5" descr="jiff-peanut-butter-lrg.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600" y="3733800"/>
            <a:ext cx="441256" cy="746486"/>
          </a:xfrm>
          <a:prstGeom prst="rect">
            <a:avLst/>
          </a:prstGeom>
        </p:spPr>
      </p:pic>
      <p:pic>
        <p:nvPicPr>
          <p:cNvPr id="15" name="Picture 14" descr="074388-simple-red-glossy-icon-alphanumeric-less-than.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71800" y="2133600"/>
            <a:ext cx="2260600" cy="2260600"/>
          </a:xfrm>
          <a:prstGeom prst="rect">
            <a:avLst/>
          </a:prstGeom>
        </p:spPr>
      </p:pic>
      <p:sp>
        <p:nvSpPr>
          <p:cNvPr id="19" name="TextBox 18"/>
          <p:cNvSpPr txBox="1"/>
          <p:nvPr/>
        </p:nvSpPr>
        <p:spPr>
          <a:xfrm>
            <a:off x="6248400" y="4572000"/>
            <a:ext cx="2209800" cy="800219"/>
          </a:xfrm>
          <a:prstGeom prst="rect">
            <a:avLst/>
          </a:prstGeom>
          <a:noFill/>
        </p:spPr>
        <p:txBody>
          <a:bodyPr wrap="square" rtlCol="0">
            <a:spAutoFit/>
          </a:bodyPr>
          <a:lstStyle/>
          <a:p>
            <a:pPr algn="ctr"/>
            <a:r>
              <a:rPr lang="en-US" sz="2300" dirty="0" smtClean="0">
                <a:latin typeface="Rockwell"/>
                <a:cs typeface="Rockwell"/>
              </a:rPr>
              <a:t>Increase in Product Sales</a:t>
            </a:r>
            <a:endParaRPr lang="en-US" sz="2300" dirty="0">
              <a:latin typeface="Rockwell"/>
              <a:cs typeface="Rockwell"/>
            </a:endParaRPr>
          </a:p>
        </p:txBody>
      </p:sp>
      <p:sp>
        <p:nvSpPr>
          <p:cNvPr id="24" name="Up Arrow 23"/>
          <p:cNvSpPr/>
          <p:nvPr/>
        </p:nvSpPr>
        <p:spPr>
          <a:xfrm>
            <a:off x="5943600" y="4724400"/>
            <a:ext cx="381000" cy="53340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Up Arrow 35"/>
          <p:cNvSpPr/>
          <p:nvPr/>
        </p:nvSpPr>
        <p:spPr>
          <a:xfrm>
            <a:off x="8382000" y="4724400"/>
            <a:ext cx="381000" cy="533400"/>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TextBox 25"/>
          <p:cNvSpPr txBox="1"/>
          <p:nvPr/>
        </p:nvSpPr>
        <p:spPr>
          <a:xfrm>
            <a:off x="685800" y="4038600"/>
            <a:ext cx="2438400" cy="800219"/>
          </a:xfrm>
          <a:prstGeom prst="rect">
            <a:avLst/>
          </a:prstGeom>
          <a:noFill/>
        </p:spPr>
        <p:txBody>
          <a:bodyPr wrap="square" rtlCol="0">
            <a:spAutoFit/>
          </a:bodyPr>
          <a:lstStyle/>
          <a:p>
            <a:r>
              <a:rPr lang="en-US" sz="2300" dirty="0" smtClean="0">
                <a:latin typeface="Rockwell"/>
                <a:cs typeface="Rockwell"/>
              </a:rPr>
              <a:t>Profit Generated Through 1 Store</a:t>
            </a:r>
            <a:endParaRPr lang="en-US" sz="2300" dirty="0">
              <a:latin typeface="Rockwell"/>
              <a:cs typeface="Rockwell"/>
            </a:endParaRPr>
          </a:p>
        </p:txBody>
      </p:sp>
      <p:pic>
        <p:nvPicPr>
          <p:cNvPr id="27" name="Picture 26" descr="Sack of Money.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000" y="2590800"/>
            <a:ext cx="1371600" cy="1371600"/>
          </a:xfrm>
          <a:prstGeom prst="rect">
            <a:avLst/>
          </a:prstGeom>
        </p:spPr>
      </p:pic>
      <p:pic>
        <p:nvPicPr>
          <p:cNvPr id="39" name="Picture 38" descr="Sack of Mone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38800" y="3200400"/>
            <a:ext cx="762000" cy="762000"/>
          </a:xfrm>
          <a:prstGeom prst="rect">
            <a:avLst/>
          </a:prstGeom>
        </p:spPr>
      </p:pic>
      <p:pic>
        <p:nvPicPr>
          <p:cNvPr id="47" name="Picture 46" descr="Sack of Mone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86600" y="1752600"/>
            <a:ext cx="762000" cy="762000"/>
          </a:xfrm>
          <a:prstGeom prst="rect">
            <a:avLst/>
          </a:prstGeom>
        </p:spPr>
      </p:pic>
      <p:pic>
        <p:nvPicPr>
          <p:cNvPr id="48" name="Picture 47" descr="Sack of Mone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9600" y="3657600"/>
            <a:ext cx="762000" cy="762000"/>
          </a:xfrm>
          <a:prstGeom prst="rect">
            <a:avLst/>
          </a:prstGeom>
        </p:spPr>
      </p:pic>
      <p:pic>
        <p:nvPicPr>
          <p:cNvPr id="49" name="Picture 48" descr="Sack of Mone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91200" y="1981200"/>
            <a:ext cx="762000" cy="762000"/>
          </a:xfrm>
          <a:prstGeom prst="rect">
            <a:avLst/>
          </a:prstGeom>
        </p:spPr>
      </p:pic>
      <p:pic>
        <p:nvPicPr>
          <p:cNvPr id="50" name="Picture 49" descr="Sack of Mone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53400" y="2438400"/>
            <a:ext cx="762000" cy="762000"/>
          </a:xfrm>
          <a:prstGeom prst="rect">
            <a:avLst/>
          </a:prstGeom>
        </p:spPr>
      </p:pic>
      <p:pic>
        <p:nvPicPr>
          <p:cNvPr id="51" name="Picture 3" descr="C:\Users\Jessica Ng\Desktop\Jam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8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36"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845684" cy="923330"/>
          </a:xfrm>
          <a:prstGeom prst="rect">
            <a:avLst/>
          </a:prstGeom>
          <a:noFill/>
        </p:spPr>
        <p:txBody>
          <a:bodyPr wrap="square" rtlCol="0">
            <a:spAutoFit/>
          </a:bodyPr>
          <a:lstStyle/>
          <a:p>
            <a:r>
              <a:rPr lang="en-US" sz="5400" dirty="0" smtClean="0">
                <a:latin typeface="Rockwell" panose="02060603020205020403" pitchFamily="18" charset="0"/>
              </a:rPr>
              <a:t>Reaching Target Audience</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0" name="TextBox 29"/>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1"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3" name="TextBox 32"/>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4" name="Picture 3" descr="C:\Users\Jessica Ng\Desktop\Jam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4842"/>
            <a:ext cx="368870" cy="4352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sa48m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75" y="1295400"/>
            <a:ext cx="8178800" cy="4538080"/>
          </a:xfrm>
          <a:prstGeom prst="rect">
            <a:avLst/>
          </a:prstGeom>
        </p:spPr>
      </p:pic>
      <p:graphicFrame>
        <p:nvGraphicFramePr>
          <p:cNvPr id="2" name="Diagram 1"/>
          <p:cNvGraphicFramePr/>
          <p:nvPr>
            <p:extLst>
              <p:ext uri="{D42A27DB-BD31-4B8C-83A1-F6EECF244321}">
                <p14:modId xmlns:p14="http://schemas.microsoft.com/office/powerpoint/2010/main" val="2155104946"/>
              </p:ext>
            </p:extLst>
          </p:nvPr>
        </p:nvGraphicFramePr>
        <p:xfrm>
          <a:off x="408764" y="1295400"/>
          <a:ext cx="8236084" cy="4394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p:cNvSpPr txBox="1"/>
          <p:nvPr/>
        </p:nvSpPr>
        <p:spPr>
          <a:xfrm>
            <a:off x="155575" y="4516591"/>
            <a:ext cx="3356577" cy="1815882"/>
          </a:xfrm>
          <a:prstGeom prst="rect">
            <a:avLst/>
          </a:prstGeom>
          <a:noFill/>
        </p:spPr>
        <p:txBody>
          <a:bodyPr wrap="square" rtlCol="0">
            <a:spAutoFit/>
          </a:bodyPr>
          <a:lstStyle/>
          <a:p>
            <a:r>
              <a:rPr lang="en-US" sz="1400" dirty="0" smtClean="0">
                <a:latin typeface="Rockwell" panose="02060603020205020403" pitchFamily="18" charset="0"/>
              </a:rPr>
              <a:t>Percentage  of people w/ </a:t>
            </a:r>
          </a:p>
          <a:p>
            <a:r>
              <a:rPr lang="en-US" sz="1400" dirty="0" smtClean="0">
                <a:latin typeface="Rockwell" panose="02060603020205020403" pitchFamily="18" charset="0"/>
              </a:rPr>
              <a:t>immediate </a:t>
            </a:r>
            <a:r>
              <a:rPr lang="en-US" sz="1400" dirty="0">
                <a:latin typeface="Rockwell" panose="02060603020205020403" pitchFamily="18" charset="0"/>
              </a:rPr>
              <a:t>family member </a:t>
            </a:r>
            <a:endParaRPr lang="en-US" sz="1400" dirty="0" smtClean="0">
              <a:latin typeface="Rockwell" panose="02060603020205020403" pitchFamily="18" charset="0"/>
            </a:endParaRPr>
          </a:p>
          <a:p>
            <a:r>
              <a:rPr lang="en-US" sz="1400" u="sng" dirty="0" smtClean="0">
                <a:latin typeface="Rockwell" panose="02060603020205020403" pitchFamily="18" charset="0"/>
              </a:rPr>
              <a:t>serving </a:t>
            </a:r>
            <a:r>
              <a:rPr lang="en-US" sz="1400" u="sng" dirty="0">
                <a:latin typeface="Rockwell" panose="02060603020205020403" pitchFamily="18" charset="0"/>
              </a:rPr>
              <a:t>in the military:</a:t>
            </a:r>
          </a:p>
          <a:p>
            <a:r>
              <a:rPr lang="en-US" sz="1400" dirty="0">
                <a:latin typeface="Rockwell" panose="02060603020205020403" pitchFamily="18" charset="0"/>
              </a:rPr>
              <a:t>Ages 18-29: 33%</a:t>
            </a:r>
          </a:p>
          <a:p>
            <a:r>
              <a:rPr lang="en-US" sz="1400" dirty="0">
                <a:latin typeface="Rockwell" panose="02060603020205020403" pitchFamily="18" charset="0"/>
              </a:rPr>
              <a:t>Ages 30-49: 57%</a:t>
            </a:r>
          </a:p>
          <a:p>
            <a:r>
              <a:rPr lang="en-US" sz="1400" dirty="0">
                <a:latin typeface="Rockwell" panose="02060603020205020403" pitchFamily="18" charset="0"/>
              </a:rPr>
              <a:t>Ages 50-64: 79%</a:t>
            </a:r>
          </a:p>
          <a:p>
            <a:r>
              <a:rPr lang="en-US" sz="1400" dirty="0">
                <a:latin typeface="Rockwell" panose="02060603020205020403" pitchFamily="18" charset="0"/>
              </a:rPr>
              <a:t>Ages 65+: 74%</a:t>
            </a:r>
          </a:p>
          <a:p>
            <a:endParaRPr lang="en-US" sz="1400" dirty="0">
              <a:latin typeface="Rockwell" panose="02060603020205020403" pitchFamily="18" charset="0"/>
            </a:endParaRPr>
          </a:p>
        </p:txBody>
      </p:sp>
    </p:spTree>
    <p:extLst>
      <p:ext uri="{BB962C8B-B14F-4D97-AF65-F5344CB8AC3E}">
        <p14:creationId xmlns:p14="http://schemas.microsoft.com/office/powerpoint/2010/main" val="9901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0"/>
            <a:ext cx="9178547" cy="685800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p:cNvCxnSpPr/>
          <p:nvPr/>
        </p:nvCxnSpPr>
        <p:spPr>
          <a:xfrm>
            <a:off x="828553" y="1893332"/>
            <a:ext cx="9646" cy="914400"/>
          </a:xfrm>
          <a:prstGeom prst="line">
            <a:avLst/>
          </a:prstGeom>
          <a:ln w="38100">
            <a:solidFill>
              <a:schemeClr val="accent1">
                <a:shade val="95000"/>
                <a:satMod val="105000"/>
                <a:alpha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1153610" y="1664732"/>
            <a:ext cx="0" cy="1790700"/>
          </a:xfrm>
          <a:prstGeom prst="line">
            <a:avLst/>
          </a:prstGeom>
          <a:ln w="381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05400" y="1740932"/>
            <a:ext cx="0" cy="3429000"/>
          </a:xfrm>
          <a:prstGeom prst="line">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81200" y="1740932"/>
            <a:ext cx="0" cy="3429000"/>
          </a:xfrm>
          <a:prstGeom prst="line">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382000" y="1905000"/>
            <a:ext cx="0" cy="3429000"/>
          </a:xfrm>
          <a:prstGeom prst="line">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658100" y="1677707"/>
            <a:ext cx="0" cy="2589493"/>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49" idx="1"/>
          </p:cNvCxnSpPr>
          <p:nvPr/>
        </p:nvCxnSpPr>
        <p:spPr>
          <a:xfrm>
            <a:off x="6019800" y="1642983"/>
            <a:ext cx="0" cy="2471817"/>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370391" y="1664732"/>
            <a:ext cx="0" cy="2602468"/>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743200" y="1664732"/>
            <a:ext cx="0" cy="2602468"/>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743200" y="3810000"/>
            <a:ext cx="1219200" cy="609600"/>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Summer CSR</a:t>
            </a:r>
            <a:endParaRPr lang="en-US" dirty="0">
              <a:latin typeface="Rockwell" panose="02060603020205020403" pitchFamily="18" charset="0"/>
            </a:endParaRPr>
          </a:p>
        </p:txBody>
      </p:sp>
      <p:cxnSp>
        <p:nvCxnSpPr>
          <p:cNvPr id="35" name="Straight Connector 34"/>
          <p:cNvCxnSpPr/>
          <p:nvPr/>
        </p:nvCxnSpPr>
        <p:spPr>
          <a:xfrm>
            <a:off x="1249389" y="1620113"/>
            <a:ext cx="0" cy="2647087"/>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457200" y="1588532"/>
            <a:ext cx="8229600" cy="533400"/>
          </a:xfrm>
          <a:prstGeom prst="round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Q1 Q2 Q3 Q4 | Q1 Q2 Q3 Q4 | Q1 Q2 Q3 Q4 | Q1 Q2 Q3 Q4 | Q1 Q2 Q3 Q4 </a:t>
            </a:r>
          </a:p>
        </p:txBody>
      </p:sp>
      <p:sp>
        <p:nvSpPr>
          <p:cNvPr id="37" name="TextBox 36"/>
          <p:cNvSpPr txBox="1"/>
          <p:nvPr/>
        </p:nvSpPr>
        <p:spPr>
          <a:xfrm>
            <a:off x="990600" y="1295400"/>
            <a:ext cx="684803" cy="369332"/>
          </a:xfrm>
          <a:prstGeom prst="rect">
            <a:avLst/>
          </a:prstGeom>
          <a:noFill/>
        </p:spPr>
        <p:txBody>
          <a:bodyPr wrap="none" rtlCol="0">
            <a:spAutoFit/>
          </a:bodyPr>
          <a:lstStyle/>
          <a:p>
            <a:r>
              <a:rPr lang="en-US" dirty="0" smtClean="0">
                <a:latin typeface="Rockwell" panose="02060603020205020403" pitchFamily="18" charset="0"/>
              </a:rPr>
              <a:t>2014</a:t>
            </a:r>
            <a:endParaRPr lang="en-US" dirty="0">
              <a:latin typeface="Rockwell" panose="02060603020205020403" pitchFamily="18" charset="0"/>
            </a:endParaRPr>
          </a:p>
        </p:txBody>
      </p:sp>
      <p:sp>
        <p:nvSpPr>
          <p:cNvPr id="38" name="TextBox 37"/>
          <p:cNvSpPr txBox="1"/>
          <p:nvPr/>
        </p:nvSpPr>
        <p:spPr>
          <a:xfrm>
            <a:off x="7544797" y="1295400"/>
            <a:ext cx="684803" cy="369332"/>
          </a:xfrm>
          <a:prstGeom prst="rect">
            <a:avLst/>
          </a:prstGeom>
          <a:noFill/>
        </p:spPr>
        <p:txBody>
          <a:bodyPr wrap="none" rtlCol="0">
            <a:spAutoFit/>
          </a:bodyPr>
          <a:lstStyle/>
          <a:p>
            <a:r>
              <a:rPr lang="en-US" dirty="0" smtClean="0">
                <a:latin typeface="Rockwell" panose="02060603020205020403" pitchFamily="18" charset="0"/>
              </a:rPr>
              <a:t>2018</a:t>
            </a:r>
          </a:p>
        </p:txBody>
      </p:sp>
      <p:sp>
        <p:nvSpPr>
          <p:cNvPr id="40" name="Rounded Rectangle 39"/>
          <p:cNvSpPr/>
          <p:nvPr/>
        </p:nvSpPr>
        <p:spPr>
          <a:xfrm>
            <a:off x="76200" y="2362200"/>
            <a:ext cx="1295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Rockwell" panose="02060603020205020403" pitchFamily="18" charset="0"/>
              </a:rPr>
              <a:t>Planning &amp; Construction</a:t>
            </a:r>
            <a:endParaRPr lang="en-US" sz="1400" dirty="0">
              <a:latin typeface="Rockwell" panose="02060603020205020403" pitchFamily="18" charset="0"/>
            </a:endParaRPr>
          </a:p>
        </p:txBody>
      </p:sp>
      <p:sp>
        <p:nvSpPr>
          <p:cNvPr id="41" name="Right Arrow 40"/>
          <p:cNvSpPr/>
          <p:nvPr/>
        </p:nvSpPr>
        <p:spPr>
          <a:xfrm>
            <a:off x="1181582" y="2743200"/>
            <a:ext cx="7239000" cy="990600"/>
          </a:xfrm>
          <a:prstGeom prst="rightArrow">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Rockwell" panose="02060603020205020403" pitchFamily="18" charset="0"/>
              </a:rPr>
              <a:t>Store Implementation</a:t>
            </a:r>
            <a:endParaRPr lang="en-US" dirty="0">
              <a:latin typeface="Rockwell" panose="02060603020205020403" pitchFamily="18" charset="0"/>
            </a:endParaRPr>
          </a:p>
        </p:txBody>
      </p:sp>
      <p:sp>
        <p:nvSpPr>
          <p:cNvPr id="44" name="TextBox 43"/>
          <p:cNvSpPr txBox="1"/>
          <p:nvPr/>
        </p:nvSpPr>
        <p:spPr>
          <a:xfrm>
            <a:off x="2590800" y="1295400"/>
            <a:ext cx="684803" cy="369332"/>
          </a:xfrm>
          <a:prstGeom prst="rect">
            <a:avLst/>
          </a:prstGeom>
          <a:noFill/>
        </p:spPr>
        <p:txBody>
          <a:bodyPr wrap="none" rtlCol="0">
            <a:spAutoFit/>
          </a:bodyPr>
          <a:lstStyle/>
          <a:p>
            <a:r>
              <a:rPr lang="en-US" dirty="0" smtClean="0">
                <a:latin typeface="Rockwell" panose="02060603020205020403" pitchFamily="18" charset="0"/>
              </a:rPr>
              <a:t>2015</a:t>
            </a:r>
            <a:endParaRPr lang="en-US" dirty="0">
              <a:latin typeface="Rockwell" panose="02060603020205020403" pitchFamily="18" charset="0"/>
            </a:endParaRPr>
          </a:p>
        </p:txBody>
      </p:sp>
      <p:sp>
        <p:nvSpPr>
          <p:cNvPr id="45" name="TextBox 44"/>
          <p:cNvSpPr txBox="1"/>
          <p:nvPr/>
        </p:nvSpPr>
        <p:spPr>
          <a:xfrm>
            <a:off x="4268197" y="1295400"/>
            <a:ext cx="684803" cy="369332"/>
          </a:xfrm>
          <a:prstGeom prst="rect">
            <a:avLst/>
          </a:prstGeom>
          <a:noFill/>
        </p:spPr>
        <p:txBody>
          <a:bodyPr wrap="none" rtlCol="0">
            <a:spAutoFit/>
          </a:bodyPr>
          <a:lstStyle/>
          <a:p>
            <a:r>
              <a:rPr lang="en-US" dirty="0" smtClean="0">
                <a:latin typeface="Rockwell" panose="02060603020205020403" pitchFamily="18" charset="0"/>
              </a:rPr>
              <a:t>2016</a:t>
            </a:r>
            <a:endParaRPr lang="en-US" dirty="0">
              <a:latin typeface="Rockwell" panose="02060603020205020403" pitchFamily="18" charset="0"/>
            </a:endParaRPr>
          </a:p>
        </p:txBody>
      </p:sp>
      <p:sp>
        <p:nvSpPr>
          <p:cNvPr id="46" name="TextBox 45"/>
          <p:cNvSpPr txBox="1"/>
          <p:nvPr/>
        </p:nvSpPr>
        <p:spPr>
          <a:xfrm>
            <a:off x="5868397" y="1295400"/>
            <a:ext cx="684803" cy="369332"/>
          </a:xfrm>
          <a:prstGeom prst="rect">
            <a:avLst/>
          </a:prstGeom>
          <a:noFill/>
        </p:spPr>
        <p:txBody>
          <a:bodyPr wrap="none" rtlCol="0">
            <a:spAutoFit/>
          </a:bodyPr>
          <a:lstStyle/>
          <a:p>
            <a:r>
              <a:rPr lang="en-US" dirty="0" smtClean="0">
                <a:latin typeface="Rockwell" panose="02060603020205020403" pitchFamily="18" charset="0"/>
              </a:rPr>
              <a:t>2017</a:t>
            </a:r>
            <a:endParaRPr lang="en-US" dirty="0">
              <a:latin typeface="Rockwell" panose="02060603020205020403" pitchFamily="18" charset="0"/>
            </a:endParaRPr>
          </a:p>
        </p:txBody>
      </p:sp>
      <p:sp>
        <p:nvSpPr>
          <p:cNvPr id="47" name="Rounded Rectangle 46"/>
          <p:cNvSpPr/>
          <p:nvPr/>
        </p:nvSpPr>
        <p:spPr>
          <a:xfrm>
            <a:off x="1254889" y="3810000"/>
            <a:ext cx="1219200" cy="609600"/>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Summer CSR</a:t>
            </a:r>
            <a:endParaRPr lang="en-US" dirty="0">
              <a:latin typeface="Rockwell" panose="02060603020205020403" pitchFamily="18" charset="0"/>
            </a:endParaRPr>
          </a:p>
        </p:txBody>
      </p:sp>
      <p:sp>
        <p:nvSpPr>
          <p:cNvPr id="48" name="Rounded Rectangle 47"/>
          <p:cNvSpPr/>
          <p:nvPr/>
        </p:nvSpPr>
        <p:spPr>
          <a:xfrm>
            <a:off x="4351577" y="3810000"/>
            <a:ext cx="1143000" cy="609600"/>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Summer CSR</a:t>
            </a:r>
            <a:endParaRPr lang="en-US" dirty="0">
              <a:latin typeface="Rockwell" panose="02060603020205020403" pitchFamily="18" charset="0"/>
            </a:endParaRPr>
          </a:p>
        </p:txBody>
      </p:sp>
      <p:sp>
        <p:nvSpPr>
          <p:cNvPr id="49" name="Rounded Rectangle 48"/>
          <p:cNvSpPr/>
          <p:nvPr/>
        </p:nvSpPr>
        <p:spPr>
          <a:xfrm>
            <a:off x="6019800" y="3810000"/>
            <a:ext cx="1143000" cy="609600"/>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Summer CSR</a:t>
            </a:r>
            <a:endParaRPr lang="en-US" dirty="0">
              <a:latin typeface="Rockwell" panose="02060603020205020403" pitchFamily="18" charset="0"/>
            </a:endParaRPr>
          </a:p>
        </p:txBody>
      </p:sp>
      <p:sp>
        <p:nvSpPr>
          <p:cNvPr id="50" name="Rounded Rectangle 49"/>
          <p:cNvSpPr/>
          <p:nvPr/>
        </p:nvSpPr>
        <p:spPr>
          <a:xfrm>
            <a:off x="7658100" y="3810000"/>
            <a:ext cx="1143000" cy="609600"/>
          </a:xfrm>
          <a:prstGeom prst="round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ockwell" panose="02060603020205020403" pitchFamily="18" charset="0"/>
              </a:rPr>
              <a:t>Summer CSR</a:t>
            </a:r>
            <a:endParaRPr lang="en-US" dirty="0">
              <a:latin typeface="Rockwell" panose="02060603020205020403" pitchFamily="18" charset="0"/>
            </a:endParaRPr>
          </a:p>
        </p:txBody>
      </p:sp>
      <p:sp>
        <p:nvSpPr>
          <p:cNvPr id="52" name="Octagon 51"/>
          <p:cNvSpPr/>
          <p:nvPr/>
        </p:nvSpPr>
        <p:spPr>
          <a:xfrm>
            <a:off x="7848600" y="4648200"/>
            <a:ext cx="1066800" cy="1066800"/>
          </a:xfrm>
          <a:prstGeom prst="octagon">
            <a:avLst/>
          </a:prstGeom>
          <a:solidFill>
            <a:schemeClr val="accent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ckwell" panose="02060603020205020403" pitchFamily="18" charset="0"/>
            </a:endParaRPr>
          </a:p>
        </p:txBody>
      </p:sp>
      <p:sp>
        <p:nvSpPr>
          <p:cNvPr id="53" name="Diamond 52"/>
          <p:cNvSpPr/>
          <p:nvPr/>
        </p:nvSpPr>
        <p:spPr>
          <a:xfrm>
            <a:off x="1371600" y="4572000"/>
            <a:ext cx="1219200" cy="1219200"/>
          </a:xfrm>
          <a:prstGeom prst="diamond">
            <a:avLst/>
          </a:prstGeom>
          <a:solidFill>
            <a:schemeClr val="accent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ckwell" panose="02060603020205020403" pitchFamily="18" charset="0"/>
            </a:endParaRPr>
          </a:p>
        </p:txBody>
      </p:sp>
      <p:sp>
        <p:nvSpPr>
          <p:cNvPr id="54" name="Diamond 53"/>
          <p:cNvSpPr/>
          <p:nvPr/>
        </p:nvSpPr>
        <p:spPr>
          <a:xfrm>
            <a:off x="4495800" y="4572000"/>
            <a:ext cx="1219200" cy="1219200"/>
          </a:xfrm>
          <a:prstGeom prst="diamond">
            <a:avLst/>
          </a:prstGeom>
          <a:solidFill>
            <a:schemeClr val="accent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ckwell" panose="02060603020205020403" pitchFamily="18" charset="0"/>
            </a:endParaRPr>
          </a:p>
        </p:txBody>
      </p:sp>
      <p:sp>
        <p:nvSpPr>
          <p:cNvPr id="55" name="TextBox 54"/>
          <p:cNvSpPr txBox="1"/>
          <p:nvPr/>
        </p:nvSpPr>
        <p:spPr>
          <a:xfrm>
            <a:off x="1371600" y="4963180"/>
            <a:ext cx="1219200" cy="523220"/>
          </a:xfrm>
          <a:prstGeom prst="rect">
            <a:avLst/>
          </a:prstGeom>
          <a:noFill/>
        </p:spPr>
        <p:txBody>
          <a:bodyPr wrap="square" rtlCol="0">
            <a:spAutoFit/>
          </a:bodyPr>
          <a:lstStyle/>
          <a:p>
            <a:pPr algn="ctr"/>
            <a:r>
              <a:rPr lang="en-US" sz="1400" dirty="0" smtClean="0">
                <a:solidFill>
                  <a:schemeClr val="bg1"/>
                </a:solidFill>
                <a:latin typeface="Rockwell" panose="02060603020205020403" pitchFamily="18" charset="0"/>
              </a:rPr>
              <a:t>Preliminary</a:t>
            </a:r>
            <a:br>
              <a:rPr lang="en-US" sz="1400" dirty="0" smtClean="0">
                <a:solidFill>
                  <a:schemeClr val="bg1"/>
                </a:solidFill>
                <a:latin typeface="Rockwell" panose="02060603020205020403" pitchFamily="18" charset="0"/>
              </a:rPr>
            </a:br>
            <a:r>
              <a:rPr lang="en-US" sz="1400" dirty="0" smtClean="0">
                <a:solidFill>
                  <a:schemeClr val="bg1"/>
                </a:solidFill>
                <a:latin typeface="Rockwell" panose="02060603020205020403" pitchFamily="18" charset="0"/>
              </a:rPr>
              <a:t>Evaluation</a:t>
            </a:r>
            <a:endParaRPr lang="en-US" sz="1400" dirty="0">
              <a:solidFill>
                <a:schemeClr val="bg1"/>
              </a:solidFill>
              <a:latin typeface="Rockwell" panose="02060603020205020403" pitchFamily="18" charset="0"/>
            </a:endParaRPr>
          </a:p>
        </p:txBody>
      </p:sp>
      <p:sp>
        <p:nvSpPr>
          <p:cNvPr id="56" name="TextBox 55"/>
          <p:cNvSpPr txBox="1"/>
          <p:nvPr/>
        </p:nvSpPr>
        <p:spPr>
          <a:xfrm>
            <a:off x="4495800" y="4963180"/>
            <a:ext cx="1219200" cy="523220"/>
          </a:xfrm>
          <a:prstGeom prst="rect">
            <a:avLst/>
          </a:prstGeom>
          <a:noFill/>
        </p:spPr>
        <p:txBody>
          <a:bodyPr wrap="square" rtlCol="0">
            <a:spAutoFit/>
          </a:bodyPr>
          <a:lstStyle/>
          <a:p>
            <a:pPr algn="ctr"/>
            <a:r>
              <a:rPr lang="en-US" sz="1400" dirty="0" smtClean="0">
                <a:solidFill>
                  <a:schemeClr val="bg1"/>
                </a:solidFill>
                <a:latin typeface="Rockwell" panose="02060603020205020403" pitchFamily="18" charset="0"/>
              </a:rPr>
              <a:t>Mid-project</a:t>
            </a:r>
          </a:p>
          <a:p>
            <a:pPr algn="ctr"/>
            <a:r>
              <a:rPr lang="en-US" sz="1400" dirty="0" smtClean="0">
                <a:solidFill>
                  <a:schemeClr val="bg1"/>
                </a:solidFill>
                <a:latin typeface="Rockwell" panose="02060603020205020403" pitchFamily="18" charset="0"/>
              </a:rPr>
              <a:t>Evaluation</a:t>
            </a:r>
            <a:endParaRPr lang="en-US" sz="1400" dirty="0">
              <a:solidFill>
                <a:schemeClr val="bg1"/>
              </a:solidFill>
              <a:latin typeface="Rockwell" panose="02060603020205020403" pitchFamily="18" charset="0"/>
            </a:endParaRPr>
          </a:p>
        </p:txBody>
      </p:sp>
      <p:sp>
        <p:nvSpPr>
          <p:cNvPr id="57" name="TextBox 56"/>
          <p:cNvSpPr txBox="1"/>
          <p:nvPr/>
        </p:nvSpPr>
        <p:spPr>
          <a:xfrm>
            <a:off x="7696200" y="4684693"/>
            <a:ext cx="1371600" cy="954107"/>
          </a:xfrm>
          <a:prstGeom prst="rect">
            <a:avLst/>
          </a:prstGeom>
          <a:noFill/>
        </p:spPr>
        <p:txBody>
          <a:bodyPr wrap="square" rtlCol="0">
            <a:spAutoFit/>
          </a:bodyPr>
          <a:lstStyle/>
          <a:p>
            <a:pPr algn="ctr"/>
            <a:r>
              <a:rPr lang="en-US" sz="1400" dirty="0" smtClean="0">
                <a:solidFill>
                  <a:schemeClr val="bg1"/>
                </a:solidFill>
                <a:latin typeface="Rockwell" panose="02060603020205020403" pitchFamily="18" charset="0"/>
              </a:rPr>
              <a:t>Final Evaluation</a:t>
            </a:r>
          </a:p>
          <a:p>
            <a:pPr algn="ctr"/>
            <a:r>
              <a:rPr lang="en-US" sz="1400" dirty="0" smtClean="0">
                <a:solidFill>
                  <a:schemeClr val="bg1"/>
                </a:solidFill>
                <a:latin typeface="Rockwell" panose="02060603020205020403" pitchFamily="18" charset="0"/>
              </a:rPr>
              <a:t>Full</a:t>
            </a:r>
            <a:br>
              <a:rPr lang="en-US" sz="1400" dirty="0" smtClean="0">
                <a:solidFill>
                  <a:schemeClr val="bg1"/>
                </a:solidFill>
                <a:latin typeface="Rockwell" panose="02060603020205020403" pitchFamily="18" charset="0"/>
              </a:rPr>
            </a:br>
            <a:r>
              <a:rPr lang="en-US" sz="1400" dirty="0" smtClean="0">
                <a:solidFill>
                  <a:schemeClr val="bg1"/>
                </a:solidFill>
                <a:latin typeface="Rockwell" panose="02060603020205020403" pitchFamily="18" charset="0"/>
              </a:rPr>
              <a:t>Study</a:t>
            </a:r>
            <a:endParaRPr lang="en-US" sz="1400" dirty="0">
              <a:solidFill>
                <a:schemeClr val="bg1"/>
              </a:solidFill>
              <a:latin typeface="Rockwell" panose="02060603020205020403" pitchFamily="18" charset="0"/>
            </a:endParaRPr>
          </a:p>
        </p:txBody>
      </p:sp>
      <p:sp>
        <p:nvSpPr>
          <p:cNvPr id="62" name="TextBox 61"/>
          <p:cNvSpPr txBox="1"/>
          <p:nvPr/>
        </p:nvSpPr>
        <p:spPr>
          <a:xfrm>
            <a:off x="155575" y="457200"/>
            <a:ext cx="8262870" cy="923330"/>
          </a:xfrm>
          <a:prstGeom prst="rect">
            <a:avLst/>
          </a:prstGeom>
          <a:noFill/>
        </p:spPr>
        <p:txBody>
          <a:bodyPr wrap="square" rtlCol="0">
            <a:spAutoFit/>
          </a:bodyPr>
          <a:lstStyle/>
          <a:p>
            <a:r>
              <a:rPr lang="en-US" sz="5400" dirty="0" smtClean="0">
                <a:latin typeface="Rockwell" panose="02060603020205020403" pitchFamily="18" charset="0"/>
              </a:rPr>
              <a:t>Timeline</a:t>
            </a:r>
            <a:endParaRPr lang="en-US" sz="5400" dirty="0">
              <a:latin typeface="Rockwell" panose="02060603020205020403" pitchFamily="18" charset="0"/>
            </a:endParaRPr>
          </a:p>
        </p:txBody>
      </p:sp>
      <p:pic>
        <p:nvPicPr>
          <p:cNvPr id="61"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66" name="TextBox 65"/>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67"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69" name="TextBox 68"/>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70" name="Picture 3" descr="C:\Users\Jessica Ng\Desktop\Jam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2701" y="604576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1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25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25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25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nodeType="with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25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25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25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nodeType="withEffect">
                                  <p:stCondLst>
                                    <p:cond delay="25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25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25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nodeType="withEffect">
                                  <p:stCondLst>
                                    <p:cond delay="25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25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p:bldP spid="38" grpId="0"/>
      <p:bldP spid="40" grpId="0" animBg="1"/>
      <p:bldP spid="41" grpId="0" animBg="1"/>
      <p:bldP spid="44" grpId="0"/>
      <p:bldP spid="45" grpId="0"/>
      <p:bldP spid="46" grpId="0"/>
      <p:bldP spid="47" grpId="0" animBg="1"/>
      <p:bldP spid="48" grpId="0" animBg="1"/>
      <p:bldP spid="49" grpId="0" animBg="1"/>
      <p:bldP spid="50" grpId="0" animBg="1"/>
      <p:bldP spid="52" grpId="0" animBg="1"/>
      <p:bldP spid="53" grpId="0" animBg="1"/>
      <p:bldP spid="54" grpId="0" animBg="1"/>
      <p:bldP spid="55" grpId="0"/>
      <p:bldP spid="56"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Assumptions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9" name="TextBox 18"/>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20"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22" name="TextBox 21"/>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23" name="Picture 3" descr="C:\Users\Jessica Ng\Desktop\Jam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2701" y="6045766"/>
            <a:ext cx="368870" cy="435228"/>
          </a:xfrm>
          <a:prstGeom prst="rect">
            <a:avLst/>
          </a:prstGeom>
          <a:noFill/>
          <a:extLst>
            <a:ext uri="{909E8E84-426E-40DD-AFC4-6F175D3DCCD1}">
              <a14:hiddenFill xmlns:a14="http://schemas.microsoft.com/office/drawing/2010/main">
                <a:solidFill>
                  <a:srgbClr val="FFFFFF"/>
                </a:solidFill>
              </a14:hiddenFill>
            </a:ext>
          </a:extLst>
        </p:spPr>
      </p:pic>
      <p:pic>
        <p:nvPicPr>
          <p:cNvPr id="24" name="table"/>
          <p:cNvPicPr>
            <a:picLocks noChangeAspect="1"/>
          </p:cNvPicPr>
          <p:nvPr/>
        </p:nvPicPr>
        <p:blipFill>
          <a:blip r:embed="rId7"/>
          <a:stretch>
            <a:fillRect/>
          </a:stretch>
        </p:blipFill>
        <p:spPr>
          <a:xfrm>
            <a:off x="38636" y="1676400"/>
            <a:ext cx="9054167" cy="3505200"/>
          </a:xfrm>
          <a:prstGeom prst="rect">
            <a:avLst/>
          </a:prstGeom>
        </p:spPr>
      </p:pic>
    </p:spTree>
    <p:extLst>
      <p:ext uri="{BB962C8B-B14F-4D97-AF65-F5344CB8AC3E}">
        <p14:creationId xmlns:p14="http://schemas.microsoft.com/office/powerpoint/2010/main" val="3178058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Assumptions Cont. </a:t>
            </a:r>
            <a:endParaRPr lang="en-US" sz="5400" dirty="0">
              <a:latin typeface="Rockwell" panose="02060603020205020403" pitchFamily="18" charset="0"/>
            </a:endParaRPr>
          </a:p>
        </p:txBody>
      </p:sp>
      <p:pic>
        <p:nvPicPr>
          <p:cNvPr id="27" name="table"/>
          <p:cNvPicPr>
            <a:picLocks noChangeAspect="1"/>
          </p:cNvPicPr>
          <p:nvPr/>
        </p:nvPicPr>
        <p:blipFill rotWithShape="1">
          <a:blip r:embed="rId5"/>
          <a:srcRect r="2966"/>
          <a:stretch/>
        </p:blipFill>
        <p:spPr>
          <a:xfrm>
            <a:off x="63768" y="1716714"/>
            <a:ext cx="8998240" cy="3424570"/>
          </a:xfrm>
          <a:prstGeom prst="rect">
            <a:avLst/>
          </a:prstGeom>
        </p:spPr>
      </p:pic>
      <p:pic>
        <p:nvPicPr>
          <p:cNvPr id="11"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9" name="TextBox 18"/>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20"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22" name="TextBox 21"/>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23" name="Picture 3" descr="C:\Users\Jessica Ng\Desktop\Jam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2701" y="604576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462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830997"/>
          </a:xfrm>
          <a:prstGeom prst="rect">
            <a:avLst/>
          </a:prstGeom>
          <a:noFill/>
        </p:spPr>
        <p:txBody>
          <a:bodyPr wrap="square" rtlCol="0">
            <a:spAutoFit/>
          </a:bodyPr>
          <a:lstStyle/>
          <a:p>
            <a:r>
              <a:rPr lang="en-US" sz="4800" dirty="0" smtClean="0">
                <a:latin typeface="Rockwell" panose="02060603020205020403" pitchFamily="18" charset="0"/>
              </a:rPr>
              <a:t>NPV Analysis</a:t>
            </a:r>
            <a:endParaRPr lang="en-US" sz="48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table"/>
          <p:cNvPicPr>
            <a:picLocks noChangeAspect="1"/>
          </p:cNvPicPr>
          <p:nvPr/>
        </p:nvPicPr>
        <p:blipFill>
          <a:blip r:embed="rId5"/>
          <a:stretch>
            <a:fillRect/>
          </a:stretch>
        </p:blipFill>
        <p:spPr>
          <a:xfrm>
            <a:off x="340968" y="1148263"/>
            <a:ext cx="7800075" cy="4968160"/>
          </a:xfrm>
          <a:prstGeom prst="rect">
            <a:avLst/>
          </a:prstGeom>
        </p:spPr>
      </p:pic>
      <p:pic>
        <p:nvPicPr>
          <p:cNvPr id="27"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1" name="TextBox 30"/>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2"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4" name="TextBox 33"/>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5" name="Picture 3" descr="C:\Users\Jessica Ng\Desktop\Jam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2701" y="604576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247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Agenda</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18" name="TextBox 17"/>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sp>
        <p:nvSpPr>
          <p:cNvPr id="20" name="TextBox 19"/>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25" name="TextBox 24"/>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sp>
        <p:nvSpPr>
          <p:cNvPr id="6" name="TextBox 5"/>
          <p:cNvSpPr txBox="1"/>
          <p:nvPr/>
        </p:nvSpPr>
        <p:spPr>
          <a:xfrm>
            <a:off x="541231" y="1438231"/>
            <a:ext cx="5117619" cy="2554545"/>
          </a:xfrm>
          <a:prstGeom prst="rect">
            <a:avLst/>
          </a:prstGeom>
          <a:noFill/>
        </p:spPr>
        <p:txBody>
          <a:bodyPr wrap="none" rtlCol="0">
            <a:spAutoFit/>
          </a:bodyPr>
          <a:lstStyle/>
          <a:p>
            <a:pPr marL="285750" indent="-285750">
              <a:buFont typeface="Arial" panose="020B0604020202020204" pitchFamily="34" charset="0"/>
              <a:buChar char="•"/>
            </a:pPr>
            <a:r>
              <a:rPr lang="en-US" sz="4000" dirty="0" smtClean="0">
                <a:latin typeface="Rockwell" panose="02060603020205020403" pitchFamily="18" charset="0"/>
              </a:rPr>
              <a:t>  Industry Overview</a:t>
            </a:r>
          </a:p>
          <a:p>
            <a:pPr marL="285750" indent="-285750">
              <a:buFont typeface="Arial" panose="020B0604020202020204" pitchFamily="34" charset="0"/>
              <a:buChar char="•"/>
            </a:pPr>
            <a:r>
              <a:rPr lang="en-US" sz="4000" dirty="0" smtClean="0">
                <a:latin typeface="Rockwell" panose="02060603020205020403" pitchFamily="18" charset="0"/>
              </a:rPr>
              <a:t>  Company Analysis</a:t>
            </a:r>
          </a:p>
          <a:p>
            <a:pPr marL="285750" indent="-285750">
              <a:buFont typeface="Arial" panose="020B0604020202020204" pitchFamily="34" charset="0"/>
              <a:buChar char="•"/>
            </a:pPr>
            <a:r>
              <a:rPr lang="en-US" sz="4000" dirty="0" smtClean="0">
                <a:latin typeface="Rockwell" panose="02060603020205020403" pitchFamily="18" charset="0"/>
              </a:rPr>
              <a:t>  Recommendation</a:t>
            </a:r>
          </a:p>
          <a:p>
            <a:pPr marL="285750" indent="-285750">
              <a:buFont typeface="Arial" panose="020B0604020202020204" pitchFamily="34" charset="0"/>
              <a:buChar char="•"/>
            </a:pPr>
            <a:r>
              <a:rPr lang="en-US" sz="4000" dirty="0" smtClean="0">
                <a:latin typeface="Rockwell" panose="02060603020205020403" pitchFamily="18" charset="0"/>
              </a:rPr>
              <a:t>  Execution</a:t>
            </a:r>
            <a:endParaRPr lang="en-US" sz="4000" dirty="0">
              <a:latin typeface="Rockwell" panose="02060603020205020403" pitchFamily="18" charset="0"/>
            </a:endParaRPr>
          </a:p>
        </p:txBody>
      </p:sp>
      <p:pic>
        <p:nvPicPr>
          <p:cNvPr id="3" name="Picture 2" descr="C:\Users\Jessica Ng\Desktop\Strawberri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471" y="1600200"/>
            <a:ext cx="911777" cy="3846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Jessica Ng\Desktop\Strawberri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471" y="2203160"/>
            <a:ext cx="911777" cy="38465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Jessica Ng\Desktop\Strawberri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471" y="2830952"/>
            <a:ext cx="911777" cy="38465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Jessica Ng\Desktop\Strawberri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684" y="3428999"/>
            <a:ext cx="911777" cy="384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1" descr="C:\Users\Jessica Ng\Desktop\Jamoff.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39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Summary</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0" name="TextBox 29"/>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1"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3" name="TextBox 32"/>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graphicFrame>
        <p:nvGraphicFramePr>
          <p:cNvPr id="34" name="Diagram 33"/>
          <p:cNvGraphicFramePr/>
          <p:nvPr>
            <p:extLst>
              <p:ext uri="{D42A27DB-BD31-4B8C-83A1-F6EECF244321}">
                <p14:modId xmlns:p14="http://schemas.microsoft.com/office/powerpoint/2010/main" val="3558398168"/>
              </p:ext>
            </p:extLst>
          </p:nvPr>
        </p:nvGraphicFramePr>
        <p:xfrm>
          <a:off x="338867" y="1082784"/>
          <a:ext cx="8534400" cy="5257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9" name="Picture 45" descr="https://lh5.googleusercontent.com/nwcWmWr2JwFiMJxL6AMg5Jq1qG3gfkhx1n10LRENSaBB8CzsJLdQeYjsvbeINvTXObN3KTGOJmCHqflTIOB5ILwbZlCoMamqnNbs_XhEDfW4KctgC4-IQzmn2KCs"/>
          <p:cNvPicPr>
            <a:picLocks noChangeAspect="1" noChangeArrowheads="1"/>
          </p:cNvPicPr>
          <p:nvPr/>
        </p:nvPicPr>
        <p:blipFill>
          <a:blip r:embed="rId11" cstate="print">
            <a:extLst>
              <a:ext uri="{28A0092B-C50C-407E-A947-70E740481C1C}">
                <a14:useLocalDpi xmlns:a14="http://schemas.microsoft.com/office/drawing/2010/main" val="0"/>
              </a:ext>
            </a:extLst>
          </a:blip>
          <a:srcRect l="11604" r="12967"/>
          <a:stretch>
            <a:fillRect/>
          </a:stretch>
        </p:blipFill>
        <p:spPr bwMode="auto">
          <a:xfrm>
            <a:off x="3505200" y="1915296"/>
            <a:ext cx="2209800" cy="1891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p:cNvPicPr>
            <a:picLocks noChangeAspect="1" noChangeArrowheads="1"/>
          </p:cNvPicPr>
          <p:nvPr/>
        </p:nvPicPr>
        <p:blipFill>
          <a:blip r:embed="rId12" cstate="print"/>
          <a:srcRect r="32603"/>
          <a:stretch>
            <a:fillRect/>
          </a:stretch>
        </p:blipFill>
        <p:spPr bwMode="auto">
          <a:xfrm>
            <a:off x="3505201" y="3886200"/>
            <a:ext cx="2209800" cy="1677518"/>
          </a:xfrm>
          <a:prstGeom prst="rect">
            <a:avLst/>
          </a:prstGeom>
          <a:noFill/>
          <a:ln w="9525">
            <a:noFill/>
            <a:miter lim="800000"/>
            <a:headEnd/>
            <a:tailEnd/>
          </a:ln>
        </p:spPr>
      </p:pic>
    </p:spTree>
    <p:extLst>
      <p:ext uri="{BB962C8B-B14F-4D97-AF65-F5344CB8AC3E}">
        <p14:creationId xmlns:p14="http://schemas.microsoft.com/office/powerpoint/2010/main" val="2047019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676400" y="2362200"/>
            <a:ext cx="6400800" cy="1446550"/>
          </a:xfrm>
          <a:prstGeom prst="rect">
            <a:avLst/>
          </a:prstGeom>
          <a:noFill/>
        </p:spPr>
        <p:txBody>
          <a:bodyPr wrap="square" rtlCol="0">
            <a:spAutoFit/>
          </a:bodyPr>
          <a:lstStyle/>
          <a:p>
            <a:r>
              <a:rPr lang="en-US" sz="8800" dirty="0" smtClean="0">
                <a:latin typeface="Rockwell" panose="02060603020205020403" pitchFamily="18" charset="0"/>
              </a:rPr>
              <a:t>Questions?</a:t>
            </a:r>
            <a:endParaRPr lang="en-US" sz="80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426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4" y="494306"/>
            <a:ext cx="10055225" cy="769441"/>
          </a:xfrm>
          <a:prstGeom prst="rect">
            <a:avLst/>
          </a:prstGeom>
          <a:noFill/>
        </p:spPr>
        <p:txBody>
          <a:bodyPr wrap="square" rtlCol="0">
            <a:spAutoFit/>
          </a:bodyPr>
          <a:lstStyle/>
          <a:p>
            <a:r>
              <a:rPr lang="en-US" sz="4400" dirty="0" smtClean="0">
                <a:latin typeface="Rockwell" panose="02060603020205020403" pitchFamily="18" charset="0"/>
              </a:rPr>
              <a:t>Appendix A: Industry Comparison</a:t>
            </a:r>
            <a:endParaRPr lang="en-US" sz="4400" dirty="0">
              <a:latin typeface="Rockwell" panose="020606030202050204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47806899"/>
              </p:ext>
            </p:extLst>
          </p:nvPr>
        </p:nvGraphicFramePr>
        <p:xfrm>
          <a:off x="307976" y="1752600"/>
          <a:ext cx="8455023" cy="3851910"/>
        </p:xfrm>
        <a:graphic>
          <a:graphicData uri="http://schemas.openxmlformats.org/drawingml/2006/table">
            <a:tbl>
              <a:tblPr/>
              <a:tblGrid>
                <a:gridCol w="3083433"/>
                <a:gridCol w="1074318"/>
                <a:gridCol w="1074318"/>
                <a:gridCol w="1074318"/>
                <a:gridCol w="1074318"/>
                <a:gridCol w="1074318"/>
              </a:tblGrid>
              <a:tr h="476250">
                <a:tc gridSpan="6">
                  <a:txBody>
                    <a:bodyPr/>
                    <a:lstStyle/>
                    <a:p>
                      <a:pPr algn="l" fontAlgn="b"/>
                      <a:r>
                        <a:rPr lang="en-US" sz="1600" b="1" i="0" u="none" strike="noStrike" dirty="0">
                          <a:solidFill>
                            <a:srgbClr val="FFFFFF"/>
                          </a:solidFill>
                          <a:effectLst/>
                          <a:latin typeface="Rockwell" panose="02060603020205020403" pitchFamily="18" charset="0"/>
                        </a:rPr>
                        <a:t>Top Processed &amp; Packaged Goods Companies by Market Cap</a:t>
                      </a:r>
                    </a:p>
                  </a:txBody>
                  <a:tcPr marL="9525" marR="9525" marT="9525" marB="0" anchor="b">
                    <a:lnL>
                      <a:noFill/>
                    </a:lnL>
                    <a:lnR>
                      <a:noFill/>
                    </a:lnR>
                    <a:lnT>
                      <a:noFill/>
                    </a:lnT>
                    <a:lnB w="6350" cap="flat" cmpd="sng" algn="ctr">
                      <a:solidFill>
                        <a:srgbClr val="FFFFFF"/>
                      </a:solidFill>
                      <a:prstDash val="solid"/>
                      <a:round/>
                      <a:headEnd type="none" w="med" len="med"/>
                      <a:tailEnd type="none" w="med" len="med"/>
                    </a:lnB>
                    <a:solidFill>
                      <a:srgbClr val="C0504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76250">
                <a:tc>
                  <a:txBody>
                    <a:bodyPr/>
                    <a:lstStyle/>
                    <a:p>
                      <a:pPr algn="l" fontAlgn="b"/>
                      <a:r>
                        <a:rPr lang="en-US" sz="1600" b="1" i="0" u="none" strike="noStrike">
                          <a:solidFill>
                            <a:srgbClr val="000000"/>
                          </a:solidFill>
                          <a:effectLst/>
                          <a:latin typeface="Rockwell" panose="02060603020205020403" pitchFamily="18" charset="0"/>
                        </a:rPr>
                        <a:t>Company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ctr" fontAlgn="b"/>
                      <a:r>
                        <a:rPr lang="en-US" sz="1600" b="1" i="0" u="none" strike="noStrike">
                          <a:solidFill>
                            <a:srgbClr val="000000"/>
                          </a:solidFill>
                          <a:effectLst/>
                          <a:latin typeface="Rockwell" panose="02060603020205020403" pitchFamily="18" charset="0"/>
                        </a:rPr>
                        <a:t>Symbol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ctr" fontAlgn="b"/>
                      <a:r>
                        <a:rPr lang="en-US" sz="1600" b="1" i="0" u="none" strike="noStrike">
                          <a:solidFill>
                            <a:srgbClr val="000000"/>
                          </a:solidFill>
                          <a:effectLst/>
                          <a:latin typeface="Rockwell" panose="02060603020205020403" pitchFamily="18" charset="0"/>
                        </a:rPr>
                        <a:t>Price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ctr" fontAlgn="b"/>
                      <a:r>
                        <a:rPr lang="en-US" sz="1600" b="1" i="0" u="none" strike="noStrike">
                          <a:solidFill>
                            <a:srgbClr val="000000"/>
                          </a:solidFill>
                          <a:effectLst/>
                          <a:latin typeface="Rockwell" panose="02060603020205020403" pitchFamily="18" charset="0"/>
                        </a:rPr>
                        <a:t>Change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ctr" fontAlgn="b"/>
                      <a:r>
                        <a:rPr lang="en-US" sz="1600" b="1" i="0" u="none" strike="noStrike">
                          <a:solidFill>
                            <a:srgbClr val="000000"/>
                          </a:solidFill>
                          <a:effectLst/>
                          <a:latin typeface="Rockwell" panose="02060603020205020403" pitchFamily="18" charset="0"/>
                        </a:rPr>
                        <a:t>Market Cap</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ctr" fontAlgn="b"/>
                      <a:r>
                        <a:rPr lang="en-US" sz="1600" b="1" i="0" u="none" strike="noStrike">
                          <a:solidFill>
                            <a:srgbClr val="000000"/>
                          </a:solidFill>
                          <a:effectLst/>
                          <a:latin typeface="Rockwell" panose="02060603020205020403" pitchFamily="18" charset="0"/>
                        </a:rPr>
                        <a:t>P/E</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General Mills, Inc.</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GIS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51.31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FF0000"/>
                          </a:solidFill>
                          <a:effectLst/>
                          <a:latin typeface="Rockwell" panose="02060603020205020403" pitchFamily="18" charset="0"/>
                        </a:rPr>
                        <a:t>↓0.43%</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32.54B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19.22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Kellogg Company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K</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62.61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FF0000"/>
                          </a:solidFill>
                          <a:effectLst/>
                          <a:latin typeface="Rockwell" panose="02060603020205020403" pitchFamily="18" charset="0"/>
                        </a:rPr>
                        <a:t>↓1.09%</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22.68B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23.94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Mead Johnson Nutrition Company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MJN</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84.85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B050"/>
                          </a:solidFill>
                          <a:effectLst/>
                          <a:latin typeface="Rockwell" panose="02060603020205020403" pitchFamily="18" charset="0"/>
                        </a:rPr>
                        <a:t>↑4.91%</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17.14B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27.38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ConAgra Foods, Inc.</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CAG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33.00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FF0000"/>
                          </a:solidFill>
                          <a:effectLst/>
                          <a:latin typeface="Rockwell" panose="02060603020205020403" pitchFamily="18" charset="0"/>
                        </a:rPr>
                        <a:t>↓0.18%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13.92B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20.95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Campbell Soup Company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CPB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42.42</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FF0000"/>
                          </a:solidFill>
                          <a:effectLst/>
                          <a:latin typeface="Rockwell" panose="02060603020205020403" pitchFamily="18" charset="0"/>
                        </a:rPr>
                        <a:t>↓0.28%</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13.30B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r" fontAlgn="b"/>
                      <a:r>
                        <a:rPr lang="en-US" sz="1600" b="0" i="0" u="none" strike="noStrike" dirty="0">
                          <a:solidFill>
                            <a:srgbClr val="000000"/>
                          </a:solidFill>
                          <a:effectLst/>
                          <a:latin typeface="Rockwell" panose="02060603020205020403" pitchFamily="18" charset="0"/>
                        </a:rPr>
                        <a:t>29.44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r>
              <a:tr h="476250">
                <a:tc>
                  <a:txBody>
                    <a:bodyPr/>
                    <a:lstStyle/>
                    <a:p>
                      <a:pPr algn="l" fontAlgn="b"/>
                      <a:r>
                        <a:rPr lang="en-US" sz="1600" b="0" i="0" u="none" strike="noStrike">
                          <a:solidFill>
                            <a:srgbClr val="000000"/>
                          </a:solidFill>
                          <a:effectLst/>
                          <a:latin typeface="Rockwell" panose="02060603020205020403" pitchFamily="18" charset="0"/>
                        </a:rPr>
                        <a:t>The J.M. Smucker Company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l" fontAlgn="b"/>
                      <a:r>
                        <a:rPr lang="en-US" sz="1600" b="0" i="0" u="none" strike="noStrike" dirty="0">
                          <a:solidFill>
                            <a:srgbClr val="000000"/>
                          </a:solidFill>
                          <a:effectLst/>
                          <a:latin typeface="Rockwell" panose="02060603020205020403" pitchFamily="18" charset="0"/>
                        </a:rPr>
                        <a:t>SJM</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109.35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r" fontAlgn="b"/>
                      <a:r>
                        <a:rPr lang="en-US" sz="1600" b="0" i="0" u="none" strike="noStrike">
                          <a:solidFill>
                            <a:srgbClr val="00B050"/>
                          </a:solidFill>
                          <a:effectLst/>
                          <a:latin typeface="Rockwell" panose="02060603020205020403" pitchFamily="18" charset="0"/>
                        </a:rPr>
                        <a:t>↑0.39%</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r" fontAlgn="b"/>
                      <a:r>
                        <a:rPr lang="en-US" sz="1600" b="0" i="0" u="none" strike="noStrike">
                          <a:solidFill>
                            <a:srgbClr val="000000"/>
                          </a:solidFill>
                          <a:effectLst/>
                          <a:latin typeface="Rockwell" panose="02060603020205020403" pitchFamily="18" charset="0"/>
                        </a:rPr>
                        <a:t>11.50B</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r" fontAlgn="b"/>
                      <a:r>
                        <a:rPr lang="en-US" sz="1600" b="0" i="0" u="none" strike="noStrike" dirty="0">
                          <a:solidFill>
                            <a:srgbClr val="000000"/>
                          </a:solidFill>
                          <a:effectLst/>
                          <a:latin typeface="Rockwell" panose="02060603020205020403" pitchFamily="18" charset="0"/>
                        </a:rPr>
                        <a:t>21.04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F2DCDB"/>
                    </a:solidFill>
                  </a:tcPr>
                </a:tc>
              </a:tr>
            </a:tbl>
          </a:graphicData>
        </a:graphic>
      </p:graphicFrame>
    </p:spTree>
    <p:extLst>
      <p:ext uri="{BB962C8B-B14F-4D97-AF65-F5344CB8AC3E}">
        <p14:creationId xmlns:p14="http://schemas.microsoft.com/office/powerpoint/2010/main" val="234157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4" y="494306"/>
            <a:ext cx="9902825" cy="784830"/>
          </a:xfrm>
          <a:prstGeom prst="rect">
            <a:avLst/>
          </a:prstGeom>
          <a:noFill/>
        </p:spPr>
        <p:txBody>
          <a:bodyPr wrap="square" rtlCol="0">
            <a:spAutoFit/>
          </a:bodyPr>
          <a:lstStyle/>
          <a:p>
            <a:r>
              <a:rPr lang="en-US" sz="4500" dirty="0" smtClean="0">
                <a:latin typeface="Rockwell" panose="02060603020205020403" pitchFamily="18" charset="0"/>
              </a:rPr>
              <a:t>Appendix B: Market Comparison</a:t>
            </a:r>
            <a:endParaRPr lang="en-US" sz="4500" dirty="0">
              <a:latin typeface="Rockwell" panose="02060603020205020403" pitchFamily="18" charset="0"/>
            </a:endParaRPr>
          </a:p>
        </p:txBody>
      </p:sp>
      <p:pic>
        <p:nvPicPr>
          <p:cNvPr id="18434" name="Picture 2" descr="https://lh5.googleusercontent.com/K4MJQAC5yDq-j5lHGFgl0n_0mZUqTSpNrHlEEWt-8j0uImO-XqJ_ZEoPtYed9wh-QJpEj-vOkqztV94V7n6_fnk1ZywCuAc9Yp0K-lnOl5f3n1oIAr85lBaAOG9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385" y="1447800"/>
            <a:ext cx="6609977" cy="428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31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4" y="494306"/>
            <a:ext cx="9598025" cy="738664"/>
          </a:xfrm>
          <a:prstGeom prst="rect">
            <a:avLst/>
          </a:prstGeom>
          <a:noFill/>
        </p:spPr>
        <p:txBody>
          <a:bodyPr wrap="square" rtlCol="0">
            <a:spAutoFit/>
          </a:bodyPr>
          <a:lstStyle/>
          <a:p>
            <a:r>
              <a:rPr lang="en-US" sz="4200" dirty="0" smtClean="0">
                <a:latin typeface="Rockwell" panose="02060603020205020403" pitchFamily="18" charset="0"/>
              </a:rPr>
              <a:t>Appendix C: Financial Performance</a:t>
            </a:r>
            <a:endParaRPr lang="en-US" sz="4200" dirty="0">
              <a:latin typeface="Rockwell" panose="020606030202050204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67270736"/>
              </p:ext>
            </p:extLst>
          </p:nvPr>
        </p:nvGraphicFramePr>
        <p:xfrm>
          <a:off x="1054995" y="1168575"/>
          <a:ext cx="6909561" cy="4912215"/>
        </p:xfrm>
        <a:graphic>
          <a:graphicData uri="http://schemas.openxmlformats.org/drawingml/2006/table">
            <a:tbl>
              <a:tblPr/>
              <a:tblGrid>
                <a:gridCol w="4105092"/>
                <a:gridCol w="934823"/>
                <a:gridCol w="934823"/>
                <a:gridCol w="934823"/>
              </a:tblGrid>
              <a:tr h="233915">
                <a:tc>
                  <a:txBody>
                    <a:bodyPr/>
                    <a:lstStyle/>
                    <a:p>
                      <a:pPr algn="l" fontAlgn="b"/>
                      <a:endParaRPr lang="en-US" sz="1100" b="0" i="0" u="none" strike="noStrike" dirty="0">
                        <a:solidFill>
                          <a:srgbClr val="000000"/>
                        </a:solidFill>
                        <a:effectLst/>
                        <a:latin typeface="Rockwell" panose="02060603020205020403" pitchFamily="18" charset="0"/>
                      </a:endParaRPr>
                    </a:p>
                  </a:txBody>
                  <a:tcPr marL="9234" marR="9234" marT="9234" marB="0" anchor="b">
                    <a:lnL>
                      <a:noFill/>
                    </a:lnL>
                    <a:lnR>
                      <a:noFill/>
                    </a:lnR>
                    <a:lnT>
                      <a:noFill/>
                    </a:lnT>
                    <a:lnB w="6350" cap="flat" cmpd="sng" algn="ctr">
                      <a:solidFill>
                        <a:srgbClr val="C0504D"/>
                      </a:solidFill>
                      <a:prstDash val="solid"/>
                      <a:round/>
                      <a:headEnd type="none" w="med" len="med"/>
                      <a:tailEnd type="none" w="med" len="med"/>
                    </a:lnB>
                  </a:tcPr>
                </a:tc>
                <a:tc gridSpan="3">
                  <a:txBody>
                    <a:bodyPr/>
                    <a:lstStyle/>
                    <a:p>
                      <a:pPr algn="r" fontAlgn="b"/>
                      <a:r>
                        <a:rPr lang="en-US" sz="1100" b="0" i="0" u="sng" strike="noStrike">
                          <a:solidFill>
                            <a:srgbClr val="000000"/>
                          </a:solidFill>
                          <a:effectLst/>
                          <a:latin typeface="Rockwell" panose="02060603020205020403" pitchFamily="18" charset="0"/>
                        </a:rPr>
                        <a:t>Year Ended April 30</a:t>
                      </a:r>
                    </a:p>
                  </a:txBody>
                  <a:tcPr marL="9234" marR="9234" marT="9234" marB="0" anchor="b">
                    <a:lnL>
                      <a:noFill/>
                    </a:lnL>
                    <a:lnR>
                      <a:noFill/>
                    </a:lnR>
                    <a:lnT>
                      <a:noFill/>
                    </a:lnT>
                    <a:lnB w="6350" cap="flat" cmpd="sng" algn="ctr">
                      <a:solidFill>
                        <a:srgbClr val="C0504D"/>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33915">
                <a:tc>
                  <a:txBody>
                    <a:bodyPr/>
                    <a:lstStyle/>
                    <a:p>
                      <a:pPr algn="l" fontAlgn="b"/>
                      <a:r>
                        <a:rPr lang="en-US" sz="1100" b="1" i="0" u="none" strike="noStrike">
                          <a:solidFill>
                            <a:srgbClr val="FFFFFF"/>
                          </a:solidFill>
                          <a:effectLst/>
                          <a:latin typeface="Rockwell" panose="02060603020205020403" pitchFamily="18" charset="0"/>
                        </a:rPr>
                        <a:t>(Dollars in millions, except per share data)</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tc>
                  <a:txBody>
                    <a:bodyPr/>
                    <a:lstStyle/>
                    <a:p>
                      <a:pPr algn="r" fontAlgn="b"/>
                      <a:r>
                        <a:rPr lang="en-US" sz="1100" b="1" i="0" u="sng" strike="noStrike">
                          <a:solidFill>
                            <a:srgbClr val="FFFFFF"/>
                          </a:solidFill>
                          <a:effectLst/>
                          <a:latin typeface="Rockwell" panose="02060603020205020403" pitchFamily="18" charset="0"/>
                        </a:rPr>
                        <a:t>2013</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tc>
                  <a:txBody>
                    <a:bodyPr/>
                    <a:lstStyle/>
                    <a:p>
                      <a:pPr algn="r" fontAlgn="b"/>
                      <a:r>
                        <a:rPr lang="en-US" sz="1100" b="1" i="0" u="sng" strike="noStrike">
                          <a:solidFill>
                            <a:srgbClr val="FFFFFF"/>
                          </a:solidFill>
                          <a:effectLst/>
                          <a:latin typeface="Rockwell" panose="02060603020205020403" pitchFamily="18" charset="0"/>
                        </a:rPr>
                        <a:t>2012</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tc>
                  <a:txBody>
                    <a:bodyPr/>
                    <a:lstStyle/>
                    <a:p>
                      <a:pPr algn="r" fontAlgn="b"/>
                      <a:r>
                        <a:rPr lang="en-US" sz="1100" b="1" i="0" u="sng" strike="noStrike">
                          <a:solidFill>
                            <a:srgbClr val="FFFFFF"/>
                          </a:solidFill>
                          <a:effectLst/>
                          <a:latin typeface="Rockwell" panose="02060603020205020403" pitchFamily="18" charset="0"/>
                        </a:rPr>
                        <a:t>2011</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tr>
              <a:tr h="233915">
                <a:tc>
                  <a:txBody>
                    <a:bodyPr/>
                    <a:lstStyle/>
                    <a:p>
                      <a:pPr algn="l" fontAlgn="b"/>
                      <a:r>
                        <a:rPr lang="en-US" sz="1100" b="1" i="0" u="none" strike="noStrike" dirty="0">
                          <a:solidFill>
                            <a:srgbClr val="000000"/>
                          </a:solidFill>
                          <a:effectLst/>
                          <a:latin typeface="Rockwell" panose="02060603020205020403" pitchFamily="18" charset="0"/>
                        </a:rPr>
                        <a:t>Statements of Income:</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Net Sales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$5,897.70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$5,525.80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$4,825.70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Gross Profit</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$2,027.60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$1,845.20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$1,798.50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1" u="none" strike="noStrike">
                          <a:solidFill>
                            <a:srgbClr val="000000"/>
                          </a:solidFill>
                          <a:effectLst/>
                          <a:latin typeface="Rockwell" panose="02060603020205020403" pitchFamily="18" charset="0"/>
                        </a:rPr>
                        <a:t>          % of net sales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1" u="none" strike="noStrike">
                          <a:solidFill>
                            <a:srgbClr val="000000"/>
                          </a:solidFill>
                          <a:effectLst/>
                          <a:latin typeface="Rockwell" panose="02060603020205020403" pitchFamily="18" charset="0"/>
                        </a:rPr>
                        <a:t>34.40%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1" u="none" strike="noStrike">
                          <a:solidFill>
                            <a:srgbClr val="000000"/>
                          </a:solidFill>
                          <a:effectLst/>
                          <a:latin typeface="Rockwell" panose="02060603020205020403" pitchFamily="18" charset="0"/>
                        </a:rPr>
                        <a:t>33.40%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1" u="none" strike="noStrike">
                          <a:solidFill>
                            <a:srgbClr val="000000"/>
                          </a:solidFill>
                          <a:effectLst/>
                          <a:latin typeface="Rockwell" panose="02060603020205020403" pitchFamily="18" charset="0"/>
                        </a:rPr>
                        <a:t>37.30%</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Operating Income</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$910.40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$778.30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$784.30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1" u="none" strike="noStrike">
                          <a:solidFill>
                            <a:srgbClr val="000000"/>
                          </a:solidFill>
                          <a:effectLst/>
                          <a:latin typeface="Rockwell" panose="02060603020205020403" pitchFamily="18" charset="0"/>
                        </a:rPr>
                        <a:t>          % of net sales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1" u="none" strike="noStrike">
                          <a:solidFill>
                            <a:srgbClr val="000000"/>
                          </a:solidFill>
                          <a:effectLst/>
                          <a:latin typeface="Rockwell" panose="02060603020205020403" pitchFamily="18" charset="0"/>
                        </a:rPr>
                        <a:t>15.40%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1" u="none" strike="noStrike">
                          <a:solidFill>
                            <a:srgbClr val="000000"/>
                          </a:solidFill>
                          <a:effectLst/>
                          <a:latin typeface="Rockwell" panose="02060603020205020403" pitchFamily="18" charset="0"/>
                        </a:rPr>
                        <a:t>14.10%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1" u="none" strike="noStrike" dirty="0">
                          <a:solidFill>
                            <a:srgbClr val="000000"/>
                          </a:solidFill>
                          <a:effectLst/>
                          <a:latin typeface="Rockwell" panose="02060603020205020403" pitchFamily="18" charset="0"/>
                        </a:rPr>
                        <a:t>16.30%</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Net Income</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$544.20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$459.70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$479.50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1" i="0" u="none" strike="noStrike">
                          <a:solidFill>
                            <a:srgbClr val="000000"/>
                          </a:solidFill>
                          <a:effectLst/>
                          <a:latin typeface="Rockwell" panose="02060603020205020403" pitchFamily="18" charset="0"/>
                        </a:rPr>
                        <a:t>Financial Position:</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Cash &amp; Cash Equivalents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$256.40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$229.70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$319.80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Total Assets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9,031.80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9,115.20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$8,324.60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Total Long-Term Debt</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2,017.80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2070.5</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$1,304.00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Shareholders' Equity</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5,148.80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5163.4</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$5,292.30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1" i="0" u="none" strike="noStrike">
                          <a:solidFill>
                            <a:srgbClr val="000000"/>
                          </a:solidFill>
                          <a:effectLst/>
                          <a:latin typeface="Rockwell" panose="02060603020205020403" pitchFamily="18" charset="0"/>
                        </a:rPr>
                        <a:t>Liquidity:</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Net Cash Provided by Operating Activities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$855.80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$730.90 </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$391.60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Capital Expenditures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206.50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$274.20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180.10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Free Cash Flow</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649.30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$456.70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211.50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Quarterly Dividends Paid</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222.80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$213.70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194.00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Purchase of Treasury Shares</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364.20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$315.80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389.10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r h="233915">
                <a:tc>
                  <a:txBody>
                    <a:bodyPr/>
                    <a:lstStyle/>
                    <a:p>
                      <a:pPr algn="l" fontAlgn="b"/>
                      <a:r>
                        <a:rPr lang="en-US" sz="1100" b="0" i="0" u="none" strike="noStrike">
                          <a:solidFill>
                            <a:srgbClr val="000000"/>
                          </a:solidFill>
                          <a:effectLst/>
                          <a:latin typeface="Rockwell" panose="02060603020205020403" pitchFamily="18" charset="0"/>
                        </a:rPr>
                        <a:t>     EBITDA</a:t>
                      </a:r>
                    </a:p>
                  </a:txBody>
                  <a:tcPr marL="9234" marR="9234" marT="9234" marB="0" anchor="b">
                    <a:lnL w="6350" cap="flat" cmpd="sng" algn="ctr">
                      <a:solidFill>
                        <a:srgbClr val="C0504D"/>
                      </a:solidFill>
                      <a:prstDash val="solid"/>
                      <a:round/>
                      <a:headEnd type="none" w="med" len="med"/>
                      <a:tailEnd type="none" w="med" len="med"/>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Rockwell" panose="02060603020205020403" pitchFamily="18" charset="0"/>
                        </a:rPr>
                        <a:t>1,161.60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Rockwell" panose="02060603020205020403" pitchFamily="18" charset="0"/>
                        </a:rPr>
                        <a:t>1028.00</a:t>
                      </a:r>
                    </a:p>
                  </a:txBody>
                  <a:tcPr marL="9234" marR="9234" marT="9234" marB="0" anchor="b">
                    <a:lnL>
                      <a:noFill/>
                    </a:lnL>
                    <a:lnR>
                      <a:noFill/>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Rockwell" panose="02060603020205020403" pitchFamily="18" charset="0"/>
                        </a:rPr>
                        <a:t>1,023.90 </a:t>
                      </a:r>
                    </a:p>
                  </a:txBody>
                  <a:tcPr marL="9234" marR="9234" marT="9234" marB="0" anchor="b">
                    <a:lnL>
                      <a:noFill/>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04462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4" y="494306"/>
            <a:ext cx="9598025" cy="923330"/>
          </a:xfrm>
          <a:prstGeom prst="rect">
            <a:avLst/>
          </a:prstGeom>
          <a:noFill/>
        </p:spPr>
        <p:txBody>
          <a:bodyPr wrap="square" rtlCol="0">
            <a:spAutoFit/>
          </a:bodyPr>
          <a:lstStyle/>
          <a:p>
            <a:r>
              <a:rPr lang="en-US" sz="5400" dirty="0" smtClean="0">
                <a:latin typeface="Rockwell" panose="02060603020205020403" pitchFamily="18" charset="0"/>
              </a:rPr>
              <a:t>Appendix </a:t>
            </a:r>
            <a:r>
              <a:rPr lang="en-US" sz="5400" dirty="0">
                <a:latin typeface="Rockwell" panose="02060603020205020403" pitchFamily="18" charset="0"/>
              </a:rPr>
              <a:t>D</a:t>
            </a:r>
            <a:r>
              <a:rPr lang="en-US" sz="5400" dirty="0" smtClean="0">
                <a:latin typeface="Rockwell" panose="02060603020205020403" pitchFamily="18" charset="0"/>
              </a:rPr>
              <a:t>: Risks</a:t>
            </a:r>
            <a:endParaRPr lang="en-US" sz="5400" dirty="0">
              <a:latin typeface="Rockwell" panose="02060603020205020403"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95906507"/>
              </p:ext>
            </p:extLst>
          </p:nvPr>
        </p:nvGraphicFramePr>
        <p:xfrm>
          <a:off x="1479274" y="1524000"/>
          <a:ext cx="6172200" cy="4350910"/>
        </p:xfrm>
        <a:graphic>
          <a:graphicData uri="http://schemas.openxmlformats.org/drawingml/2006/table">
            <a:tbl>
              <a:tblPr/>
              <a:tblGrid>
                <a:gridCol w="2057400"/>
                <a:gridCol w="2057400"/>
                <a:gridCol w="2057400"/>
              </a:tblGrid>
              <a:tr h="377206">
                <a:tc>
                  <a:txBody>
                    <a:bodyPr/>
                    <a:lstStyle/>
                    <a:p>
                      <a:pPr rtl="0" fontAlgn="t">
                        <a:spcBef>
                          <a:spcPts val="0"/>
                        </a:spcBef>
                        <a:spcAft>
                          <a:spcPts val="0"/>
                        </a:spcAft>
                      </a:pPr>
                      <a:r>
                        <a:rPr lang="en-US" sz="1400" b="0" i="0" u="none" strike="noStrike" dirty="0">
                          <a:solidFill>
                            <a:srgbClr val="000000"/>
                          </a:solidFill>
                          <a:effectLst/>
                          <a:latin typeface="Arial"/>
                        </a:rPr>
                        <a:t>Issue</a:t>
                      </a:r>
                      <a:endParaRPr lang="en-US" sz="1400" dirty="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Risk Level</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Strategy</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825366">
                <a:tc>
                  <a:txBody>
                    <a:bodyPr/>
                    <a:lstStyle/>
                    <a:p>
                      <a:pPr rtl="0" fontAlgn="t">
                        <a:spcBef>
                          <a:spcPts val="0"/>
                        </a:spcBef>
                        <a:spcAft>
                          <a:spcPts val="0"/>
                        </a:spcAft>
                      </a:pPr>
                      <a:r>
                        <a:rPr lang="en-US" sz="1400" b="0" i="0" u="none" strike="noStrike">
                          <a:solidFill>
                            <a:srgbClr val="000000"/>
                          </a:solidFill>
                          <a:effectLst/>
                          <a:latin typeface="Arial"/>
                        </a:rPr>
                        <a:t>Kids don’t want our products</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Medium</a:t>
                      </a:r>
                      <a:endParaRPr lang="en-US" sz="1400" dirty="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Making our products look good through product design</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601286">
                <a:tc>
                  <a:txBody>
                    <a:bodyPr/>
                    <a:lstStyle/>
                    <a:p>
                      <a:pPr rtl="0" fontAlgn="t">
                        <a:spcBef>
                          <a:spcPts val="0"/>
                        </a:spcBef>
                        <a:spcAft>
                          <a:spcPts val="0"/>
                        </a:spcAft>
                      </a:pPr>
                      <a:r>
                        <a:rPr lang="en-US" sz="1400" b="0" i="0" u="none" strike="noStrike">
                          <a:solidFill>
                            <a:srgbClr val="000000"/>
                          </a:solidFill>
                          <a:effectLst/>
                          <a:latin typeface="Arial"/>
                        </a:rPr>
                        <a:t>Price sensitivity to our products</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Medium</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Mitigation through increased variety </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049446">
                <a:tc>
                  <a:txBody>
                    <a:bodyPr/>
                    <a:lstStyle/>
                    <a:p>
                      <a:pPr rtl="0" fontAlgn="t">
                        <a:spcBef>
                          <a:spcPts val="0"/>
                        </a:spcBef>
                        <a:spcAft>
                          <a:spcPts val="0"/>
                        </a:spcAft>
                      </a:pPr>
                      <a:r>
                        <a:rPr lang="en-US" sz="1400" b="0" i="0" u="none" strike="noStrike">
                          <a:solidFill>
                            <a:srgbClr val="000000"/>
                          </a:solidFill>
                          <a:effectLst/>
                          <a:latin typeface="Arial"/>
                        </a:rPr>
                        <a:t>Whether plan translates into sales</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Medium</a:t>
                      </a:r>
                      <a:endParaRPr lang="en-US" sz="1400" dirty="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Through reevaluation of strategies during key points of project duration</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497606">
                <a:tc>
                  <a:txBody>
                    <a:bodyPr/>
                    <a:lstStyle/>
                    <a:p>
                      <a:pPr rtl="0" fontAlgn="t">
                        <a:spcBef>
                          <a:spcPts val="0"/>
                        </a:spcBef>
                        <a:spcAft>
                          <a:spcPts val="0"/>
                        </a:spcAft>
                      </a:pPr>
                      <a:r>
                        <a:rPr lang="en-US" sz="1400" b="0" i="0" u="none" strike="noStrike">
                          <a:solidFill>
                            <a:srgbClr val="000000"/>
                          </a:solidFill>
                          <a:effectLst/>
                          <a:latin typeface="Arial"/>
                        </a:rPr>
                        <a:t>Completely does not resonate with consumers</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a:rPr>
                        <a:t>High</a:t>
                      </a:r>
                      <a:endParaRPr lang="en-US" sz="140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a:rPr>
                        <a:t>Evaluations to try and adjust. Short horizons and relatively low investments to mitigate problems</a:t>
                      </a:r>
                      <a:endParaRPr lang="en-US" sz="1400" dirty="0">
                        <a:effectLst/>
                      </a:endParaRPr>
                    </a:p>
                  </a:txBody>
                  <a:tcPr marL="72900" marR="72900" marT="72900" marB="72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1804988" y="21161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63303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5574" y="494306"/>
            <a:ext cx="9598025" cy="723275"/>
          </a:xfrm>
          <a:prstGeom prst="rect">
            <a:avLst/>
          </a:prstGeom>
          <a:noFill/>
        </p:spPr>
        <p:txBody>
          <a:bodyPr wrap="square" rtlCol="0">
            <a:spAutoFit/>
          </a:bodyPr>
          <a:lstStyle/>
          <a:p>
            <a:r>
              <a:rPr lang="en-US" sz="4100" dirty="0" smtClean="0">
                <a:latin typeface="Rockwell" panose="02060603020205020403" pitchFamily="18" charset="0"/>
              </a:rPr>
              <a:t>Appendix E: Threat of Private Brands</a:t>
            </a:r>
            <a:endParaRPr lang="en-US" sz="4100" dirty="0">
              <a:latin typeface="Rockwell" panose="02060603020205020403" pitchFamily="18" charset="0"/>
            </a:endParaRPr>
          </a:p>
        </p:txBody>
      </p:sp>
      <p:sp>
        <p:nvSpPr>
          <p:cNvPr id="3" name="Rectangle 1"/>
          <p:cNvSpPr>
            <a:spLocks noChangeArrowheads="1"/>
          </p:cNvSpPr>
          <p:nvPr/>
        </p:nvSpPr>
        <p:spPr bwMode="auto">
          <a:xfrm>
            <a:off x="1804988" y="21161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1506" name="Picture 2" descr="https://lh5.googleusercontent.com/gaAFFcJCNeffM6qMuyX6m6kPmcss2ACVpAEJyIP_otrFEUBEBAA9bCKXqFva2jM1wPIXJq70UlCiqSeTTI08d6sZdbTtoiBGlrPqcLePko26r_y-SaWsGyMLHm1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207284"/>
            <a:ext cx="2914135" cy="502831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www.nielsen.com/content/dam/corporate/us/en/newswire/uploads/2008/11/privatelabel_qual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857" y="2344738"/>
            <a:ext cx="5447727" cy="2503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479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National Military Famil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104" y="1250642"/>
            <a:ext cx="4046679" cy="3986818"/>
          </a:xfrm>
          <a:prstGeom prst="rect">
            <a:avLst/>
          </a:prstGeom>
        </p:spPr>
      </p:pic>
      <p:sp>
        <p:nvSpPr>
          <p:cNvPr id="11" name="TextBox 10"/>
          <p:cNvSpPr txBox="1"/>
          <p:nvPr/>
        </p:nvSpPr>
        <p:spPr>
          <a:xfrm>
            <a:off x="155574" y="494306"/>
            <a:ext cx="9598025" cy="707886"/>
          </a:xfrm>
          <a:prstGeom prst="rect">
            <a:avLst/>
          </a:prstGeom>
          <a:noFill/>
        </p:spPr>
        <p:txBody>
          <a:bodyPr wrap="square" rtlCol="0">
            <a:spAutoFit/>
          </a:bodyPr>
          <a:lstStyle/>
          <a:p>
            <a:r>
              <a:rPr lang="en-US" sz="4000" dirty="0" smtClean="0">
                <a:latin typeface="Rockwell" panose="02060603020205020403" pitchFamily="18" charset="0"/>
              </a:rPr>
              <a:t>Appendix </a:t>
            </a:r>
            <a:r>
              <a:rPr lang="en-US" sz="4000" dirty="0">
                <a:latin typeface="Rockwell" panose="02060603020205020403" pitchFamily="18" charset="0"/>
              </a:rPr>
              <a:t>F</a:t>
            </a:r>
            <a:r>
              <a:rPr lang="en-US" sz="4000" dirty="0" smtClean="0">
                <a:latin typeface="Rockwell" panose="02060603020205020403" pitchFamily="18" charset="0"/>
              </a:rPr>
              <a:t>: Organization Legitimacy</a:t>
            </a:r>
            <a:endParaRPr lang="en-US" sz="4000" dirty="0">
              <a:latin typeface="Rockwell" panose="02060603020205020403" pitchFamily="18" charset="0"/>
            </a:endParaRPr>
          </a:p>
        </p:txBody>
      </p:sp>
      <p:sp>
        <p:nvSpPr>
          <p:cNvPr id="12" name="Minus 11"/>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creen Shot 2013-11-19 at 10.37.5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3414375"/>
            <a:ext cx="5110048" cy="2394152"/>
          </a:xfrm>
          <a:prstGeom prst="rect">
            <a:avLst/>
          </a:prstGeom>
        </p:spPr>
      </p:pic>
      <p:pic>
        <p:nvPicPr>
          <p:cNvPr id="15" name="Picture 14" descr="National-Military-Family-Associ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2924" y="1178581"/>
            <a:ext cx="3429000" cy="1859161"/>
          </a:xfrm>
          <a:prstGeom prst="rect">
            <a:avLst/>
          </a:prstGeom>
        </p:spPr>
      </p:pic>
    </p:spTree>
    <p:extLst>
      <p:ext uri="{BB962C8B-B14F-4D97-AF65-F5344CB8AC3E}">
        <p14:creationId xmlns:p14="http://schemas.microsoft.com/office/powerpoint/2010/main" val="2583341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55574" y="494306"/>
            <a:ext cx="9598025" cy="784830"/>
          </a:xfrm>
          <a:prstGeom prst="rect">
            <a:avLst/>
          </a:prstGeom>
          <a:noFill/>
        </p:spPr>
        <p:txBody>
          <a:bodyPr wrap="square" rtlCol="0">
            <a:spAutoFit/>
          </a:bodyPr>
          <a:lstStyle/>
          <a:p>
            <a:r>
              <a:rPr lang="en-US" sz="4400" dirty="0" smtClean="0">
                <a:latin typeface="Rockwell" panose="02060603020205020403" pitchFamily="18" charset="0"/>
              </a:rPr>
              <a:t>References</a:t>
            </a:r>
            <a:endParaRPr lang="en-US" sz="4400" dirty="0">
              <a:latin typeface="Rockwell" panose="02060603020205020403" pitchFamily="18" charset="0"/>
            </a:endParaRPr>
          </a:p>
        </p:txBody>
      </p:sp>
      <p:sp>
        <p:nvSpPr>
          <p:cNvPr id="12" name="Minus 11"/>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7200" y="1600200"/>
            <a:ext cx="7315200" cy="369332"/>
          </a:xfrm>
          <a:prstGeom prst="rect">
            <a:avLst/>
          </a:prstGeom>
          <a:noFill/>
        </p:spPr>
        <p:txBody>
          <a:bodyPr wrap="square" rtlCol="0">
            <a:spAutoFit/>
          </a:bodyPr>
          <a:lstStyle/>
          <a:p>
            <a:endParaRPr lang="en-US" dirty="0"/>
          </a:p>
        </p:txBody>
      </p:sp>
      <p:sp>
        <p:nvSpPr>
          <p:cNvPr id="3" name="TextBox 2"/>
          <p:cNvSpPr txBox="1"/>
          <p:nvPr/>
        </p:nvSpPr>
        <p:spPr>
          <a:xfrm>
            <a:off x="228600" y="1194019"/>
            <a:ext cx="8763000" cy="738664"/>
          </a:xfrm>
          <a:prstGeom prst="rect">
            <a:avLst/>
          </a:prstGeom>
          <a:noFill/>
        </p:spPr>
        <p:txBody>
          <a:bodyPr wrap="square" rtlCol="0">
            <a:spAutoFit/>
          </a:bodyPr>
          <a:lstStyle/>
          <a:p>
            <a:r>
              <a:rPr lang="en-US" sz="1400" dirty="0">
                <a:latin typeface="Rockwell" panose="02060603020205020403" pitchFamily="18" charset="0"/>
              </a:rPr>
              <a:t> </a:t>
            </a:r>
          </a:p>
          <a:p>
            <a:endParaRPr lang="en-US" sz="1400" dirty="0">
              <a:latin typeface="Rockwell" panose="02060603020205020403" pitchFamily="18" charset="0"/>
            </a:endParaRPr>
          </a:p>
          <a:p>
            <a:endParaRPr lang="en-US" sz="1400" dirty="0" smtClean="0">
              <a:latin typeface="Rockwell" panose="02060603020205020403" pitchFamily="18" charset="0"/>
              <a:cs typeface="Rockwell"/>
            </a:endParaRPr>
          </a:p>
        </p:txBody>
      </p:sp>
    </p:spTree>
    <p:extLst>
      <p:ext uri="{BB962C8B-B14F-4D97-AF65-F5344CB8AC3E}">
        <p14:creationId xmlns:p14="http://schemas.microsoft.com/office/powerpoint/2010/main" val="3243870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55574" y="494306"/>
            <a:ext cx="9598025" cy="784830"/>
          </a:xfrm>
          <a:prstGeom prst="rect">
            <a:avLst/>
          </a:prstGeom>
          <a:noFill/>
        </p:spPr>
        <p:txBody>
          <a:bodyPr wrap="square" rtlCol="0">
            <a:spAutoFit/>
          </a:bodyPr>
          <a:lstStyle/>
          <a:p>
            <a:r>
              <a:rPr lang="en-US" sz="4400" dirty="0" smtClean="0">
                <a:latin typeface="Rockwell" panose="02060603020205020403" pitchFamily="18" charset="0"/>
              </a:rPr>
              <a:t>References</a:t>
            </a:r>
            <a:endParaRPr lang="en-US" sz="4400" dirty="0">
              <a:latin typeface="Rockwell" panose="02060603020205020403" pitchFamily="18" charset="0"/>
            </a:endParaRPr>
          </a:p>
        </p:txBody>
      </p:sp>
      <p:sp>
        <p:nvSpPr>
          <p:cNvPr id="12" name="Minus 11"/>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7200" y="1600200"/>
            <a:ext cx="7315200" cy="369332"/>
          </a:xfrm>
          <a:prstGeom prst="rect">
            <a:avLst/>
          </a:prstGeom>
          <a:noFill/>
        </p:spPr>
        <p:txBody>
          <a:bodyPr wrap="square" rtlCol="0">
            <a:spAutoFit/>
          </a:bodyPr>
          <a:lstStyle/>
          <a:p>
            <a:endParaRPr lang="en-US" dirty="0"/>
          </a:p>
        </p:txBody>
      </p:sp>
      <p:sp>
        <p:nvSpPr>
          <p:cNvPr id="3" name="TextBox 2"/>
          <p:cNvSpPr txBox="1"/>
          <p:nvPr/>
        </p:nvSpPr>
        <p:spPr>
          <a:xfrm>
            <a:off x="228600" y="1194019"/>
            <a:ext cx="8763000" cy="5693866"/>
          </a:xfrm>
          <a:prstGeom prst="rect">
            <a:avLst/>
          </a:prstGeom>
          <a:noFill/>
        </p:spPr>
        <p:txBody>
          <a:bodyPr wrap="square" rtlCol="0">
            <a:spAutoFit/>
          </a:bodyPr>
          <a:lstStyle/>
          <a:p>
            <a:r>
              <a:rPr lang="en-US" sz="1400" dirty="0">
                <a:latin typeface="Rockwell" panose="02060603020205020403" pitchFamily="18" charset="0"/>
                <a:cs typeface="Rockwell"/>
                <a:hlinkClick r:id="rId5"/>
              </a:rPr>
              <a:t>http://www.militaryfamily.org</a:t>
            </a:r>
            <a:r>
              <a:rPr lang="en-US" sz="1400" dirty="0" smtClean="0">
                <a:latin typeface="Rockwell" panose="02060603020205020403" pitchFamily="18" charset="0"/>
                <a:cs typeface="Rockwell"/>
                <a:hlinkClick r:id="rId5"/>
              </a:rPr>
              <a:t>/</a:t>
            </a:r>
            <a:endParaRPr lang="en-US" sz="1400" dirty="0" smtClean="0">
              <a:latin typeface="Rockwell" panose="02060603020205020403" pitchFamily="18" charset="0"/>
              <a:cs typeface="Rockwell"/>
            </a:endParaRPr>
          </a:p>
          <a:p>
            <a:r>
              <a:rPr lang="en-US" sz="1400" dirty="0">
                <a:latin typeface="Rockwell" panose="02060603020205020403" pitchFamily="18" charset="0"/>
                <a:cs typeface="Rockwell"/>
                <a:hlinkClick r:id="rId6"/>
              </a:rPr>
              <a:t>http://www.dosomething.org/tipsandtools/11-facts-about-military-</a:t>
            </a:r>
            <a:r>
              <a:rPr lang="en-US" sz="1400" dirty="0" smtClean="0">
                <a:latin typeface="Rockwell" panose="02060603020205020403" pitchFamily="18" charset="0"/>
                <a:cs typeface="Rockwell"/>
                <a:hlinkClick r:id="rId6"/>
              </a:rPr>
              <a:t>families</a:t>
            </a:r>
            <a:endParaRPr lang="en-US" sz="1400" dirty="0" smtClean="0">
              <a:latin typeface="Rockwell" panose="02060603020205020403" pitchFamily="18" charset="0"/>
              <a:cs typeface="Rockwell"/>
            </a:endParaRPr>
          </a:p>
          <a:p>
            <a:r>
              <a:rPr lang="en-US" sz="1400" dirty="0">
                <a:latin typeface="Rockwell" panose="02060603020205020403" pitchFamily="18" charset="0"/>
                <a:cs typeface="Rockwell"/>
                <a:hlinkClick r:id="rId7"/>
              </a:rPr>
              <a:t>http://www.charitynavigator.org/</a:t>
            </a:r>
            <a:r>
              <a:rPr lang="en-US" sz="1400" dirty="0" smtClean="0">
                <a:latin typeface="Rockwell" panose="02060603020205020403" pitchFamily="18" charset="0"/>
                <a:cs typeface="Rockwell"/>
                <a:hlinkClick r:id="rId7"/>
              </a:rPr>
              <a:t>index.cfm?bay</a:t>
            </a:r>
            <a:r>
              <a:rPr lang="en-US" sz="1400" dirty="0">
                <a:latin typeface="Rockwell" panose="02060603020205020403" pitchFamily="18" charset="0"/>
                <a:cs typeface="Rockwell"/>
                <a:hlinkClick r:id="rId7"/>
              </a:rPr>
              <a:t>=search.summary&amp;orgid=7587#.</a:t>
            </a:r>
            <a:r>
              <a:rPr lang="en-US" sz="1400" dirty="0" smtClean="0">
                <a:latin typeface="Rockwell" panose="02060603020205020403" pitchFamily="18" charset="0"/>
                <a:cs typeface="Rockwell"/>
                <a:hlinkClick r:id="rId7"/>
              </a:rPr>
              <a:t>UoweyGTwJ0N</a:t>
            </a:r>
            <a:endParaRPr lang="en-US" sz="1400" dirty="0" smtClean="0">
              <a:latin typeface="Rockwell" panose="02060603020205020403" pitchFamily="18" charset="0"/>
              <a:cs typeface="Rockwell"/>
            </a:endParaRPr>
          </a:p>
          <a:p>
            <a:r>
              <a:rPr lang="en-US" sz="1400" dirty="0" smtClean="0">
                <a:latin typeface="Rockwell" panose="02060603020205020403" pitchFamily="18" charset="0"/>
                <a:cs typeface="Rockwell"/>
                <a:hlinkClick r:id="rId8"/>
              </a:rPr>
              <a:t>http</a:t>
            </a:r>
            <a:r>
              <a:rPr lang="en-US" sz="1400" dirty="0">
                <a:latin typeface="Rockwell" panose="02060603020205020403" pitchFamily="18" charset="0"/>
                <a:cs typeface="Rockwell"/>
                <a:hlinkClick r:id="rId8"/>
              </a:rPr>
              <a:t>://www.plstorebrands.com/article-eye_on_growth-5578.</a:t>
            </a:r>
            <a:r>
              <a:rPr lang="en-US" sz="1400" dirty="0" smtClean="0">
                <a:latin typeface="Rockwell" panose="02060603020205020403" pitchFamily="18" charset="0"/>
                <a:cs typeface="Rockwell"/>
                <a:hlinkClick r:id="rId8"/>
              </a:rPr>
              <a:t>html</a:t>
            </a:r>
            <a:endParaRPr lang="en-US" sz="1400" dirty="0" smtClean="0">
              <a:latin typeface="Rockwell" panose="02060603020205020403" pitchFamily="18" charset="0"/>
              <a:cs typeface="Rockwell"/>
            </a:endParaRPr>
          </a:p>
          <a:p>
            <a:r>
              <a:rPr lang="en-US" sz="1400" dirty="0">
                <a:latin typeface="Rockwell" panose="02060603020205020403" pitchFamily="18" charset="0"/>
                <a:cs typeface="Rockwell"/>
                <a:hlinkClick r:id="rId9"/>
              </a:rPr>
              <a:t>https://www.facebook.com/l.php?u=http%3A%2F%2Fmoney.msn.com%2Ftop-stocks%2Fpost.aspx%3Fpost%3De7f3d729-b781-427d-a902-8a273cfa4155&amp;h=</a:t>
            </a:r>
            <a:r>
              <a:rPr lang="en-US" sz="1400" dirty="0" smtClean="0">
                <a:latin typeface="Rockwell" panose="02060603020205020403" pitchFamily="18" charset="0"/>
                <a:cs typeface="Rockwell"/>
                <a:hlinkClick r:id="rId9"/>
              </a:rPr>
              <a:t>8AQFhIVua</a:t>
            </a:r>
            <a:endParaRPr lang="en-US" sz="1400" dirty="0" smtClean="0">
              <a:latin typeface="Rockwell" panose="02060603020205020403" pitchFamily="18" charset="0"/>
              <a:cs typeface="Rockwell"/>
            </a:endParaRPr>
          </a:p>
          <a:p>
            <a:r>
              <a:rPr lang="en-US" sz="1400" dirty="0" smtClean="0">
                <a:latin typeface="Rockwell" panose="02060603020205020403" pitchFamily="18" charset="0"/>
                <a:cs typeface="Rockwell"/>
                <a:hlinkClick r:id="rId10"/>
              </a:rPr>
              <a:t>http</a:t>
            </a:r>
            <a:r>
              <a:rPr lang="en-US" sz="1400" dirty="0">
                <a:latin typeface="Rockwell" panose="02060603020205020403" pitchFamily="18" charset="0"/>
                <a:cs typeface="Rockwell"/>
                <a:hlinkClick r:id="rId10"/>
              </a:rPr>
              <a:t>://csimarket.com/stocks/fundamentals_glance.php?code=</a:t>
            </a:r>
            <a:r>
              <a:rPr lang="en-US" sz="1400" dirty="0" smtClean="0">
                <a:latin typeface="Rockwell" panose="02060603020205020403" pitchFamily="18" charset="0"/>
                <a:cs typeface="Rockwell"/>
                <a:hlinkClick r:id="rId10"/>
              </a:rPr>
              <a:t>SJM</a:t>
            </a:r>
            <a:endParaRPr lang="en-US" sz="1400" dirty="0" smtClean="0">
              <a:latin typeface="Rockwell" panose="02060603020205020403" pitchFamily="18" charset="0"/>
              <a:cs typeface="Rockwell"/>
            </a:endParaRPr>
          </a:p>
          <a:p>
            <a:r>
              <a:rPr lang="en-US" sz="1400" dirty="0">
                <a:latin typeface="Rockwell" panose="02060603020205020403" pitchFamily="18" charset="0"/>
                <a:cs typeface="Rockwell"/>
                <a:hlinkClick r:id="rId11"/>
              </a:rPr>
              <a:t>http://www.mrchocolate.com/news/about/locations/hudson-street</a:t>
            </a:r>
            <a:r>
              <a:rPr lang="en-US" sz="1400" dirty="0" smtClean="0">
                <a:latin typeface="Rockwell" panose="02060603020205020403" pitchFamily="18" charset="0"/>
                <a:cs typeface="Rockwell"/>
                <a:hlinkClick r:id="rId11"/>
              </a:rPr>
              <a:t>/</a:t>
            </a:r>
            <a:endParaRPr lang="en-US" sz="1400" dirty="0" smtClean="0">
              <a:latin typeface="Rockwell" panose="02060603020205020403" pitchFamily="18" charset="0"/>
              <a:cs typeface="Rockwell"/>
            </a:endParaRPr>
          </a:p>
          <a:p>
            <a:r>
              <a:rPr lang="en-US" sz="1400" dirty="0">
                <a:latin typeface="Rockwell" panose="02060603020205020403" pitchFamily="18" charset="0"/>
                <a:cs typeface="Rockwell"/>
                <a:hlinkClick r:id="rId12"/>
              </a:rPr>
              <a:t>http://</a:t>
            </a:r>
            <a:r>
              <a:rPr lang="en-US" sz="1400" dirty="0" smtClean="0">
                <a:latin typeface="Rockwell" panose="02060603020205020403" pitchFamily="18" charset="0"/>
                <a:cs typeface="Rockwell"/>
                <a:hlinkClick r:id="rId12"/>
              </a:rPr>
              <a:t>www.jmsmucker.com/investor-relations</a:t>
            </a:r>
            <a:endParaRPr lang="en-US" sz="1400" dirty="0" smtClean="0">
              <a:latin typeface="Rockwell" panose="02060603020205020403" pitchFamily="18" charset="0"/>
              <a:cs typeface="Rockwell"/>
            </a:endParaRPr>
          </a:p>
          <a:p>
            <a:r>
              <a:rPr lang="en-US" sz="1400" dirty="0">
                <a:latin typeface="Rockwell" panose="02060603020205020403" pitchFamily="18" charset="0"/>
                <a:hlinkClick r:id="rId13"/>
              </a:rPr>
              <a:t>http://www.forbes.com/sites/davidmarotta/2012/03/19/capm-the-first-factor-of-investing</a:t>
            </a:r>
            <a:r>
              <a:rPr lang="en-US" sz="1400" dirty="0" smtClean="0">
                <a:latin typeface="Rockwell" panose="02060603020205020403" pitchFamily="18" charset="0"/>
                <a:hlinkClick r:id="rId13"/>
              </a:rPr>
              <a:t>/</a:t>
            </a:r>
            <a:endParaRPr lang="en-US" sz="1400" dirty="0" smtClean="0">
              <a:latin typeface="Rockwell" panose="02060603020205020403" pitchFamily="18" charset="0"/>
            </a:endParaRPr>
          </a:p>
          <a:p>
            <a:r>
              <a:rPr lang="en-US" sz="1400" dirty="0">
                <a:latin typeface="Rockwell" panose="02060603020205020403" pitchFamily="18" charset="0"/>
                <a:hlinkClick r:id="rId14"/>
              </a:rPr>
              <a:t>http://</a:t>
            </a:r>
            <a:r>
              <a:rPr lang="en-US" sz="1400" dirty="0" smtClean="0">
                <a:latin typeface="Rockwell" panose="02060603020205020403" pitchFamily="18" charset="0"/>
                <a:hlinkClick r:id="rId14"/>
              </a:rPr>
              <a:t>finance.yahoo.com/q/ks?s=SJM</a:t>
            </a:r>
            <a:endParaRPr lang="en-US" sz="1400" dirty="0" smtClean="0">
              <a:latin typeface="Rockwell" panose="02060603020205020403" pitchFamily="18" charset="0"/>
            </a:endParaRPr>
          </a:p>
          <a:p>
            <a:r>
              <a:rPr lang="en-US" sz="1400" dirty="0" smtClean="0">
                <a:latin typeface="Rockwell" panose="02060603020205020403" pitchFamily="18" charset="0"/>
                <a:hlinkClick r:id="rId15"/>
              </a:rPr>
              <a:t>http</a:t>
            </a:r>
            <a:r>
              <a:rPr lang="en-US" sz="1400" dirty="0">
                <a:latin typeface="Rockwell" panose="02060603020205020403" pitchFamily="18" charset="0"/>
                <a:hlinkClick r:id="rId15"/>
              </a:rPr>
              <a:t>://www.petalsandpastries.net/price-list/</a:t>
            </a:r>
            <a:endParaRPr lang="en-US" sz="1400" dirty="0">
              <a:latin typeface="Rockwell" panose="02060603020205020403" pitchFamily="18" charset="0"/>
            </a:endParaRPr>
          </a:p>
          <a:p>
            <a:r>
              <a:rPr lang="en-US" sz="1400" dirty="0">
                <a:latin typeface="Rockwell" panose="02060603020205020403" pitchFamily="18" charset="0"/>
                <a:hlinkClick r:id="rId16"/>
              </a:rPr>
              <a:t>http://www.yelp.com/biz/ice-cream-lab-beverly-hills</a:t>
            </a:r>
            <a:endParaRPr lang="en-US" sz="1400" dirty="0">
              <a:latin typeface="Rockwell" panose="02060603020205020403" pitchFamily="18" charset="0"/>
            </a:endParaRPr>
          </a:p>
          <a:p>
            <a:r>
              <a:rPr lang="en-US" sz="1400" dirty="0">
                <a:latin typeface="Rockwell" panose="02060603020205020403" pitchFamily="18" charset="0"/>
                <a:hlinkClick r:id="rId17"/>
              </a:rPr>
              <a:t>http://ezinearticles.com/?Is-Americas-1-Franchise,-Subway,-Worth-the-Investment?&amp;id=2780832</a:t>
            </a:r>
            <a:endParaRPr lang="en-US" sz="1400" dirty="0">
              <a:latin typeface="Rockwell" panose="02060603020205020403" pitchFamily="18" charset="0"/>
            </a:endParaRPr>
          </a:p>
          <a:p>
            <a:r>
              <a:rPr lang="en-US" sz="1400" dirty="0">
                <a:latin typeface="Rockwell" panose="02060603020205020403" pitchFamily="18" charset="0"/>
                <a:hlinkClick r:id="rId18"/>
              </a:rPr>
              <a:t>http://www.jmsmucker.com/investor-relations/ShareholderServices/investor-information</a:t>
            </a:r>
            <a:endParaRPr lang="en-US" sz="1400" dirty="0">
              <a:latin typeface="Rockwell" panose="02060603020205020403" pitchFamily="18" charset="0"/>
            </a:endParaRPr>
          </a:p>
          <a:p>
            <a:r>
              <a:rPr lang="en-US" sz="1400" dirty="0">
                <a:latin typeface="Rockwell" panose="02060603020205020403" pitchFamily="18" charset="0"/>
                <a:hlinkClick r:id="rId19"/>
              </a:rPr>
              <a:t>http</a:t>
            </a:r>
            <a:r>
              <a:rPr lang="en-US" sz="1400" dirty="0" smtClean="0">
                <a:latin typeface="Rockwell" panose="02060603020205020403" pitchFamily="18" charset="0"/>
                <a:hlinkClick r:id="rId19"/>
              </a:rPr>
              <a:t>://www.jesrestaurantequipment.com/product.asp?itemid=30817&amp;utm_source=googleshopping&amp;gclid=CLfEzO_F8roCFcc7OgodvlMANQ</a:t>
            </a:r>
            <a:endParaRPr lang="en-US" sz="1400" dirty="0" smtClean="0">
              <a:latin typeface="Rockwell" panose="02060603020205020403" pitchFamily="18" charset="0"/>
            </a:endParaRPr>
          </a:p>
          <a:p>
            <a:r>
              <a:rPr lang="en-US" sz="1400" dirty="0" smtClean="0">
                <a:latin typeface="Rockwell" panose="02060603020205020403" pitchFamily="18" charset="0"/>
                <a:hlinkClick r:id="rId20"/>
              </a:rPr>
              <a:t>http</a:t>
            </a:r>
            <a:r>
              <a:rPr lang="en-US" sz="1400" dirty="0">
                <a:latin typeface="Rockwell" panose="02060603020205020403" pitchFamily="18" charset="0"/>
                <a:hlinkClick r:id="rId20"/>
              </a:rPr>
              <a:t>://www.irs.gov/publications/p946/ch04.html</a:t>
            </a:r>
            <a:endParaRPr lang="en-US" sz="1400" dirty="0">
              <a:latin typeface="Rockwell" panose="02060603020205020403" pitchFamily="18" charset="0"/>
            </a:endParaRPr>
          </a:p>
          <a:p>
            <a:r>
              <a:rPr lang="en-US" sz="1400" dirty="0">
                <a:latin typeface="Rockwell" panose="02060603020205020403" pitchFamily="18" charset="0"/>
                <a:hlinkClick r:id="rId21"/>
              </a:rPr>
              <a:t>http://www.franchisechatter.com/2013/06/14/franchise-costs-2013-detailed-estimates-of-pinkberry-franchise-costs-2013-fdd/</a:t>
            </a:r>
            <a:endParaRPr lang="en-US" sz="1400" dirty="0">
              <a:latin typeface="Rockwell" panose="02060603020205020403" pitchFamily="18" charset="0"/>
            </a:endParaRPr>
          </a:p>
          <a:p>
            <a:r>
              <a:rPr lang="en-US" sz="1400" dirty="0">
                <a:latin typeface="Rockwell" panose="02060603020205020403" pitchFamily="18" charset="0"/>
                <a:hlinkClick r:id="rId22"/>
              </a:rPr>
              <a:t>http://pages.stern.nyu.edu/~%20adamodar/New_Home_Page/datafile/wcdata.html</a:t>
            </a:r>
            <a:endParaRPr lang="en-US" sz="1400" dirty="0">
              <a:latin typeface="Rockwell" panose="02060603020205020403" pitchFamily="18" charset="0"/>
            </a:endParaRPr>
          </a:p>
          <a:p>
            <a:r>
              <a:rPr lang="en-US" sz="1400" dirty="0">
                <a:latin typeface="Rockwell" panose="02060603020205020403" pitchFamily="18" charset="0"/>
                <a:hlinkClick r:id="rId23"/>
              </a:rPr>
              <a:t>http://www.propertyshark.com/mason/ny/New-York-City/Maps</a:t>
            </a:r>
            <a:endParaRPr lang="en-US" sz="1400" dirty="0">
              <a:latin typeface="Rockwell" panose="02060603020205020403" pitchFamily="18" charset="0"/>
            </a:endParaRPr>
          </a:p>
          <a:p>
            <a:r>
              <a:rPr lang="en-US" sz="1400" dirty="0">
                <a:latin typeface="Rockwell" panose="02060603020205020403" pitchFamily="18" charset="0"/>
                <a:hlinkClick r:id="rId24"/>
              </a:rPr>
              <a:t>http://money.cnn.com/real_estate/storysupplement/price_to_rent/</a:t>
            </a:r>
            <a:endParaRPr lang="en-US" sz="1400" dirty="0">
              <a:latin typeface="Rockwell" panose="02060603020205020403" pitchFamily="18" charset="0"/>
            </a:endParaRPr>
          </a:p>
          <a:p>
            <a:r>
              <a:rPr lang="en-US" sz="1400" dirty="0">
                <a:latin typeface="Rockwell" panose="02060603020205020403" pitchFamily="18" charset="0"/>
              </a:rPr>
              <a:t> </a:t>
            </a:r>
          </a:p>
          <a:p>
            <a:endParaRPr lang="en-US" sz="1400" dirty="0">
              <a:latin typeface="Rockwell" panose="02060603020205020403" pitchFamily="18" charset="0"/>
            </a:endParaRPr>
          </a:p>
          <a:p>
            <a:endParaRPr lang="en-US" sz="1400" dirty="0" smtClean="0">
              <a:latin typeface="Rockwell" panose="02060603020205020403" pitchFamily="18" charset="0"/>
              <a:cs typeface="Rockwell"/>
            </a:endParaRPr>
          </a:p>
        </p:txBody>
      </p:sp>
    </p:spTree>
    <p:extLst>
      <p:ext uri="{BB962C8B-B14F-4D97-AF65-F5344CB8AC3E}">
        <p14:creationId xmlns:p14="http://schemas.microsoft.com/office/powerpoint/2010/main" val="1886746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4" y="494306"/>
            <a:ext cx="9674225" cy="800219"/>
          </a:xfrm>
          <a:prstGeom prst="rect">
            <a:avLst/>
          </a:prstGeom>
          <a:noFill/>
        </p:spPr>
        <p:txBody>
          <a:bodyPr wrap="square" rtlCol="0">
            <a:spAutoFit/>
          </a:bodyPr>
          <a:lstStyle/>
          <a:p>
            <a:r>
              <a:rPr lang="en-US" sz="4600" dirty="0" smtClean="0">
                <a:latin typeface="Rockwell" panose="02060603020205020403" pitchFamily="18" charset="0"/>
              </a:rPr>
              <a:t>Packaged Foods &amp; Meat Industry</a:t>
            </a:r>
            <a:endParaRPr lang="en-US" sz="46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hart 30"/>
          <p:cNvGraphicFramePr>
            <a:graphicFrameLocks/>
          </p:cNvGraphicFramePr>
          <p:nvPr>
            <p:extLst>
              <p:ext uri="{D42A27DB-BD31-4B8C-83A1-F6EECF244321}">
                <p14:modId xmlns:p14="http://schemas.microsoft.com/office/powerpoint/2010/main" val="3745188869"/>
              </p:ext>
            </p:extLst>
          </p:nvPr>
        </p:nvGraphicFramePr>
        <p:xfrm>
          <a:off x="1115184" y="1474573"/>
          <a:ext cx="7159598" cy="4495800"/>
        </p:xfrm>
        <a:graphic>
          <a:graphicData uri="http://schemas.openxmlformats.org/drawingml/2006/chart">
            <c:chart xmlns:c="http://schemas.openxmlformats.org/drawingml/2006/chart" xmlns:r="http://schemas.openxmlformats.org/officeDocument/2006/relationships" r:id="rId5"/>
          </a:graphicData>
        </a:graphic>
      </p:graphicFrame>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524001"/>
            <a:ext cx="87230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40" name="TextBox 39"/>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41"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43" name="TextBox 42"/>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44" name="Picture 3" descr="C:\Users\Jessica Ng\Desktop\Jam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20254" y="6059260"/>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6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Competitor Performance</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Chart 28"/>
          <p:cNvGraphicFramePr>
            <a:graphicFrameLocks/>
          </p:cNvGraphicFramePr>
          <p:nvPr>
            <p:extLst>
              <p:ext uri="{D42A27DB-BD31-4B8C-83A1-F6EECF244321}">
                <p14:modId xmlns:p14="http://schemas.microsoft.com/office/powerpoint/2010/main" val="1983400656"/>
              </p:ext>
            </p:extLst>
          </p:nvPr>
        </p:nvGraphicFramePr>
        <p:xfrm>
          <a:off x="4584700" y="1828800"/>
          <a:ext cx="4416559" cy="33909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p:cNvGraphicFramePr>
            <a:graphicFrameLocks/>
          </p:cNvGraphicFramePr>
          <p:nvPr>
            <p:extLst>
              <p:ext uri="{D42A27DB-BD31-4B8C-83A1-F6EECF244321}">
                <p14:modId xmlns:p14="http://schemas.microsoft.com/office/powerpoint/2010/main" val="1208777232"/>
              </p:ext>
            </p:extLst>
          </p:nvPr>
        </p:nvGraphicFramePr>
        <p:xfrm>
          <a:off x="139099" y="1828800"/>
          <a:ext cx="4426275" cy="3352800"/>
        </p:xfrm>
        <a:graphic>
          <a:graphicData uri="http://schemas.openxmlformats.org/drawingml/2006/chart">
            <c:chart xmlns:c="http://schemas.openxmlformats.org/drawingml/2006/chart" xmlns:r="http://schemas.openxmlformats.org/officeDocument/2006/relationships" r:id="rId6"/>
          </a:graphicData>
        </a:graphic>
      </p:graphicFrame>
      <p:pic>
        <p:nvPicPr>
          <p:cNvPr id="31"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5" name="TextBox 34"/>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6" name="Picture 11" descr="C:\Users\Jessica Ng\Desktop\Jamof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8" name="TextBox 37"/>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9" name="Picture 3" descr="C:\Users\Jessica Ng\Desktop\Jam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20254" y="6059260"/>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614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Product Line Competition</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01991302"/>
              </p:ext>
            </p:extLst>
          </p:nvPr>
        </p:nvGraphicFramePr>
        <p:xfrm>
          <a:off x="307975" y="1417638"/>
          <a:ext cx="8693284" cy="4523462"/>
        </p:xfrm>
        <a:graphic>
          <a:graphicData uri="http://schemas.openxmlformats.org/drawingml/2006/table">
            <a:tbl>
              <a:tblPr/>
              <a:tblGrid>
                <a:gridCol w="2297239"/>
                <a:gridCol w="6396045"/>
              </a:tblGrid>
              <a:tr h="370256">
                <a:tc>
                  <a:txBody>
                    <a:bodyPr/>
                    <a:lstStyle/>
                    <a:p>
                      <a:pPr rtl="0" fontAlgn="t">
                        <a:spcBef>
                          <a:spcPts val="0"/>
                        </a:spcBef>
                        <a:spcAft>
                          <a:spcPts val="0"/>
                        </a:spcAft>
                      </a:pPr>
                      <a:r>
                        <a:rPr lang="en-US" sz="1600" b="1" i="0" u="none" strike="noStrike" dirty="0" err="1">
                          <a:solidFill>
                            <a:srgbClr val="000000"/>
                          </a:solidFill>
                          <a:effectLst/>
                          <a:latin typeface="Rockwell" panose="02060603020205020403" pitchFamily="18" charset="0"/>
                        </a:rPr>
                        <a:t>Smuckers</a:t>
                      </a:r>
                      <a:r>
                        <a:rPr lang="en-US" sz="1600" b="1" i="0" u="none" strike="noStrike" dirty="0">
                          <a:solidFill>
                            <a:srgbClr val="000000"/>
                          </a:solidFill>
                          <a:effectLst/>
                          <a:latin typeface="Rockwell" panose="02060603020205020403" pitchFamily="18" charset="0"/>
                        </a:rPr>
                        <a:t> Brand</a:t>
                      </a:r>
                      <a:endParaRPr lang="en-US"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Rockwell" panose="02060603020205020403" pitchFamily="18" charset="0"/>
                        </a:rPr>
                        <a:t>Competition</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70256">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Folgers</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Private labels, Maxwell House, Yuban, Nescafe</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791187">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Millstone/Folgers Gourmet/Dunkin Donuts</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Rockwell" panose="02060603020205020403" pitchFamily="18" charset="0"/>
                        </a:rPr>
                        <a:t>Private labels, Starbucks, </a:t>
                      </a:r>
                      <a:r>
                        <a:rPr lang="en-US" sz="1600" b="0" i="0" u="none" strike="noStrike" dirty="0" err="1">
                          <a:solidFill>
                            <a:srgbClr val="000000"/>
                          </a:solidFill>
                          <a:effectLst/>
                          <a:latin typeface="Rockwell" panose="02060603020205020403" pitchFamily="18" charset="0"/>
                        </a:rPr>
                        <a:t>Gevalia</a:t>
                      </a:r>
                      <a:r>
                        <a:rPr lang="en-US" sz="1600" b="0" i="0" u="none" strike="noStrike" dirty="0">
                          <a:solidFill>
                            <a:srgbClr val="000000"/>
                          </a:solidFill>
                          <a:effectLst/>
                          <a:latin typeface="Rockwell" panose="02060603020205020403" pitchFamily="18" charset="0"/>
                        </a:rPr>
                        <a:t>, Eight </a:t>
                      </a:r>
                      <a:r>
                        <a:rPr lang="en-US" sz="1600" b="0" i="0" u="none" strike="noStrike" dirty="0" err="1">
                          <a:solidFill>
                            <a:srgbClr val="000000"/>
                          </a:solidFill>
                          <a:effectLst/>
                          <a:latin typeface="Rockwell" panose="02060603020205020403" pitchFamily="18" charset="0"/>
                        </a:rPr>
                        <a:t>O’Clock</a:t>
                      </a:r>
                      <a:r>
                        <a:rPr lang="en-US" sz="1600" b="0" i="0" u="none" strike="noStrike" dirty="0">
                          <a:solidFill>
                            <a:srgbClr val="000000"/>
                          </a:solidFill>
                          <a:effectLst/>
                          <a:latin typeface="Rockwell" panose="02060603020205020403" pitchFamily="18" charset="0"/>
                        </a:rPr>
                        <a:t>, Seattle’s Best, </a:t>
                      </a:r>
                      <a:r>
                        <a:rPr lang="en-US" sz="1600" b="0" i="0" u="none" strike="noStrike" dirty="0" err="1">
                          <a:solidFill>
                            <a:srgbClr val="000000"/>
                          </a:solidFill>
                          <a:effectLst/>
                          <a:latin typeface="Rockwell" panose="02060603020205020403" pitchFamily="18" charset="0"/>
                        </a:rPr>
                        <a:t>Peet’s</a:t>
                      </a:r>
                      <a:r>
                        <a:rPr lang="en-US" sz="1600" b="0" i="0" u="none" strike="noStrike" dirty="0">
                          <a:solidFill>
                            <a:srgbClr val="000000"/>
                          </a:solidFill>
                          <a:effectLst/>
                          <a:latin typeface="Rockwell" panose="02060603020205020403" pitchFamily="18" charset="0"/>
                        </a:rPr>
                        <a:t> Coffee &amp; Tea</a:t>
                      </a:r>
                      <a:endParaRPr lang="en-US"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577031">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K-Cup</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Rockwell" panose="02060603020205020403" pitchFamily="18" charset="0"/>
                        </a:rPr>
                        <a:t>Green Mountain, Starbucks, Maxwell House, </a:t>
                      </a:r>
                      <a:r>
                        <a:rPr lang="en-US" sz="1600" b="0" i="0" u="none" strike="noStrike" dirty="0" err="1">
                          <a:solidFill>
                            <a:srgbClr val="000000"/>
                          </a:solidFill>
                          <a:effectLst/>
                          <a:latin typeface="Rockwell" panose="02060603020205020403" pitchFamily="18" charset="0"/>
                        </a:rPr>
                        <a:t>Gevalia</a:t>
                      </a:r>
                      <a:r>
                        <a:rPr lang="en-US" sz="1600" b="0" i="0" u="none" strike="noStrike" dirty="0">
                          <a:solidFill>
                            <a:srgbClr val="000000"/>
                          </a:solidFill>
                          <a:effectLst/>
                          <a:latin typeface="Rockwell" panose="02060603020205020403" pitchFamily="18" charset="0"/>
                        </a:rPr>
                        <a:t>, private labels</a:t>
                      </a:r>
                      <a:endParaRPr lang="en-US"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70256">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Jif</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nb-NO" sz="1600" b="0" i="0" u="none" strike="noStrike" dirty="0">
                          <a:solidFill>
                            <a:srgbClr val="000000"/>
                          </a:solidFill>
                          <a:effectLst/>
                          <a:latin typeface="Rockwell" panose="02060603020205020403" pitchFamily="18" charset="0"/>
                        </a:rPr>
                        <a:t>Skippy, Peter Pan, private labels</a:t>
                      </a:r>
                      <a:endParaRPr lang="nb-NO"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577031">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Smuckers Fruit Spread</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Welch’s, private labels</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577031">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Crisco</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Rockwell" panose="02060603020205020403" pitchFamily="18" charset="0"/>
                        </a:rPr>
                        <a:t>Strong leader for shortening; competes heavily with private labels for oil</a:t>
                      </a:r>
                      <a:endParaRPr lang="en-US"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70256">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Pillsbury</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Betty Crocker, Duncan Hines, private &amp; regional brands</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70256">
                <a:tc>
                  <a:txBody>
                    <a:bodyPr/>
                    <a:lstStyle/>
                    <a:p>
                      <a:pPr rtl="0" fontAlgn="t">
                        <a:spcBef>
                          <a:spcPts val="0"/>
                        </a:spcBef>
                        <a:spcAft>
                          <a:spcPts val="0"/>
                        </a:spcAft>
                      </a:pPr>
                      <a:r>
                        <a:rPr lang="en-US" sz="1600" b="0" i="0" u="none" strike="noStrike">
                          <a:solidFill>
                            <a:srgbClr val="000000"/>
                          </a:solidFill>
                          <a:effectLst/>
                          <a:latin typeface="Rockwell" panose="02060603020205020403" pitchFamily="18" charset="0"/>
                        </a:rPr>
                        <a:t>Hungry Jack</a:t>
                      </a:r>
                      <a:endParaRPr lang="en-US" sz="160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Rockwell" panose="02060603020205020403" pitchFamily="18" charset="0"/>
                        </a:rPr>
                        <a:t>National &amp; private label brands</a:t>
                      </a:r>
                      <a:endParaRPr lang="en-US" sz="1600" dirty="0">
                        <a:effectLst/>
                        <a:latin typeface="Rockwell" panose="02060603020205020403" pitchFamily="18" charset="0"/>
                      </a:endParaRPr>
                    </a:p>
                  </a:txBody>
                  <a:tcPr marL="66500" marR="66500" marT="66500" marB="66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3" name="Rectangle 1"/>
          <p:cNvSpPr>
            <a:spLocks noChangeArrowheads="1"/>
          </p:cNvSpPr>
          <p:nvPr/>
        </p:nvSpPr>
        <p:spPr bwMode="auto">
          <a:xfrm>
            <a:off x="1539875" y="22018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7"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1" name="TextBox 30"/>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2" name="Picture 11" descr="C:\Users\Jessica Ng\Desktop\Jamof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4" name="TextBox 33"/>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5" name="Picture 3" descr="C:\Users\Jessica Ng\Desktop\Jam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0254" y="6059260"/>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4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SWOT Analysis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1116924959"/>
              </p:ext>
            </p:extLst>
          </p:nvPr>
        </p:nvGraphicFramePr>
        <p:xfrm>
          <a:off x="307975" y="1371600"/>
          <a:ext cx="8531225" cy="46674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1" name="TextBox 30"/>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2"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4" name="TextBox 33"/>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6" name="Picture 3" descr="C:\Users\Jessica Ng\Desktop\Jam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65823" y="603488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31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3" y="-2"/>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STP Analysis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4258695418"/>
              </p:ext>
            </p:extLst>
          </p:nvPr>
        </p:nvGraphicFramePr>
        <p:xfrm>
          <a:off x="381000" y="1320800"/>
          <a:ext cx="8378825" cy="439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7"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1" name="TextBox 30"/>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2"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4" name="TextBox 33"/>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5" name="Picture 3" descr="C:\Users\Jessica Ng\Desktop\Jam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65823" y="603488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93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5" y="494306"/>
            <a:ext cx="8262870" cy="923330"/>
          </a:xfrm>
          <a:prstGeom prst="rect">
            <a:avLst/>
          </a:prstGeom>
          <a:noFill/>
        </p:spPr>
        <p:txBody>
          <a:bodyPr wrap="square" rtlCol="0">
            <a:spAutoFit/>
          </a:bodyPr>
          <a:lstStyle/>
          <a:p>
            <a:r>
              <a:rPr lang="en-US" sz="5400" dirty="0" smtClean="0">
                <a:latin typeface="Rockwell" panose="02060603020205020403" pitchFamily="18" charset="0"/>
              </a:rPr>
              <a:t>Three Segments</a:t>
            </a:r>
            <a:endParaRPr lang="en-US" sz="54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1038982240"/>
              </p:ext>
            </p:extLst>
          </p:nvPr>
        </p:nvGraphicFramePr>
        <p:xfrm>
          <a:off x="380999" y="1600200"/>
          <a:ext cx="2520053"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12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3562" y="1600200"/>
            <a:ext cx="3546085" cy="1307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3576" y="1560153"/>
            <a:ext cx="1331338" cy="1307982"/>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3562" y="2976819"/>
            <a:ext cx="41052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0747" y="2943868"/>
            <a:ext cx="1304441" cy="1280724"/>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1" y="4343400"/>
            <a:ext cx="4427444"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15223" y="4343400"/>
            <a:ext cx="1371600" cy="13716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1" descr="C:\Users\Jessica Ng\Desktop\Jamoff.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1" descr="C:\Users\Jessica Ng\Desktop\Jamoff.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2" name="TextBox 31"/>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3" name="Picture 11" descr="C:\Users\Jessica Ng\Desktop\Jamoff.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5" name="TextBox 34"/>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6" name="Picture 3" descr="C:\Users\Jessica Ng\Desktop\Jam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65823" y="603488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52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orshiparise.org/wp-content/uploads/2013/07/Cream-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1"/>
            <a:ext cx="915725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Jessica Ng\Desktop\pla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0"/>
            <a:ext cx="9157252" cy="50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karakoch.com/wp-content/uploads/2013/08/Smucker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63533"/>
            <a:ext cx="1305059" cy="3816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colouringbook.org/openclipart.org/2013/February/landscape_japan_coloring_book_colouring_black_white_line_art.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http://colouringbook.org/openclipart.org/2013/February/landscape_japan_coloring_book_colouring_black_white_line_art.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0" descr="http://colouringbook.org/openclipart.org/2013/February/landscape_japan_coloring_book_colouring_black_white_line_art.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55574" y="494306"/>
            <a:ext cx="9674226" cy="923330"/>
          </a:xfrm>
          <a:prstGeom prst="rect">
            <a:avLst/>
          </a:prstGeom>
          <a:noFill/>
        </p:spPr>
        <p:txBody>
          <a:bodyPr wrap="square" rtlCol="0">
            <a:spAutoFit/>
          </a:bodyPr>
          <a:lstStyle/>
          <a:p>
            <a:r>
              <a:rPr lang="en-US" sz="5300" dirty="0" smtClean="0">
                <a:latin typeface="Rockwell" panose="02060603020205020403" pitchFamily="18" charset="0"/>
              </a:rPr>
              <a:t>Current Marketing Initiatives</a:t>
            </a:r>
            <a:endParaRPr lang="en-US" sz="5300" dirty="0">
              <a:latin typeface="Rockwell" panose="02060603020205020403" pitchFamily="18" charset="0"/>
            </a:endParaRPr>
          </a:p>
        </p:txBody>
      </p:sp>
      <p:sp>
        <p:nvSpPr>
          <p:cNvPr id="16" name="Minus 15"/>
          <p:cNvSpPr/>
          <p:nvPr/>
        </p:nvSpPr>
        <p:spPr>
          <a:xfrm>
            <a:off x="-1727200" y="6108700"/>
            <a:ext cx="12623800" cy="381000"/>
          </a:xfrm>
          <a:prstGeom prst="mathMinus">
            <a:avLst/>
          </a:prstGeom>
          <a:solidFill>
            <a:srgbClr val="CC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p:cNvGraphicFramePr/>
          <p:nvPr>
            <p:extLst>
              <p:ext uri="{D42A27DB-BD31-4B8C-83A1-F6EECF244321}">
                <p14:modId xmlns:p14="http://schemas.microsoft.com/office/powerpoint/2010/main" val="2493173482"/>
              </p:ext>
            </p:extLst>
          </p:nvPr>
        </p:nvGraphicFramePr>
        <p:xfrm>
          <a:off x="155575" y="1397000"/>
          <a:ext cx="8607425"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9" name="Straight Arrow Connector 8"/>
          <p:cNvCxnSpPr/>
          <p:nvPr/>
        </p:nvCxnSpPr>
        <p:spPr>
          <a:xfrm>
            <a:off x="1600200" y="3352800"/>
            <a:ext cx="2286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600200" y="3352800"/>
            <a:ext cx="2362200" cy="457200"/>
          </a:xfrm>
          <a:prstGeom prst="straightConnector1">
            <a:avLst/>
          </a:prstGeom>
          <a:ln w="28575" cmpd="sng">
            <a:solidFill>
              <a:schemeClr val="tx2"/>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8692" y="6044842"/>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4261" y="6040507"/>
            <a:ext cx="360432" cy="4252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979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22125" y="6441668"/>
            <a:ext cx="973566" cy="338554"/>
          </a:xfrm>
          <a:prstGeom prst="rect">
            <a:avLst/>
          </a:prstGeom>
          <a:noFill/>
        </p:spPr>
        <p:txBody>
          <a:bodyPr wrap="square" rtlCol="0">
            <a:spAutoFit/>
          </a:bodyPr>
          <a:lstStyle/>
          <a:p>
            <a:r>
              <a:rPr lang="en-US" sz="1600" dirty="0" smtClean="0">
                <a:latin typeface="Rockwell" panose="02060603020205020403" pitchFamily="18" charset="0"/>
              </a:rPr>
              <a:t>Industry</a:t>
            </a:r>
            <a:endParaRPr lang="en-US" sz="1600" dirty="0">
              <a:latin typeface="Rockwell" panose="02060603020205020403" pitchFamily="18" charset="0"/>
            </a:endParaRPr>
          </a:p>
        </p:txBody>
      </p:sp>
      <p:sp>
        <p:nvSpPr>
          <p:cNvPr id="31" name="TextBox 30"/>
          <p:cNvSpPr txBox="1"/>
          <p:nvPr/>
        </p:nvSpPr>
        <p:spPr>
          <a:xfrm>
            <a:off x="3101097" y="6453422"/>
            <a:ext cx="1106760" cy="338554"/>
          </a:xfrm>
          <a:prstGeom prst="rect">
            <a:avLst/>
          </a:prstGeom>
          <a:noFill/>
        </p:spPr>
        <p:txBody>
          <a:bodyPr wrap="square" rtlCol="0">
            <a:spAutoFit/>
          </a:bodyPr>
          <a:lstStyle/>
          <a:p>
            <a:r>
              <a:rPr lang="en-US" sz="1600" dirty="0" smtClean="0">
                <a:latin typeface="Rockwell" panose="02060603020205020403" pitchFamily="18" charset="0"/>
              </a:rPr>
              <a:t>Company</a:t>
            </a:r>
          </a:p>
        </p:txBody>
      </p:sp>
      <p:pic>
        <p:nvPicPr>
          <p:cNvPr id="32" name="Picture 11" descr="C:\Users\Jessica Ng\Desktop\Jamof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81955" y="6040507"/>
            <a:ext cx="360432" cy="42527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651450" y="6446495"/>
            <a:ext cx="1899548" cy="338554"/>
          </a:xfrm>
          <a:prstGeom prst="rect">
            <a:avLst/>
          </a:prstGeom>
          <a:noFill/>
        </p:spPr>
        <p:txBody>
          <a:bodyPr wrap="square" rtlCol="0">
            <a:spAutoFit/>
          </a:bodyPr>
          <a:lstStyle/>
          <a:p>
            <a:r>
              <a:rPr lang="en-US" sz="1600" dirty="0" smtClean="0">
                <a:latin typeface="Rockwell" panose="02060603020205020403" pitchFamily="18" charset="0"/>
              </a:rPr>
              <a:t>Recommendation</a:t>
            </a:r>
            <a:endParaRPr lang="en-US" sz="1600" dirty="0">
              <a:latin typeface="Rockwell" panose="02060603020205020403" pitchFamily="18" charset="0"/>
            </a:endParaRPr>
          </a:p>
        </p:txBody>
      </p:sp>
      <p:sp>
        <p:nvSpPr>
          <p:cNvPr id="34" name="TextBox 33"/>
          <p:cNvSpPr txBox="1"/>
          <p:nvPr/>
        </p:nvSpPr>
        <p:spPr>
          <a:xfrm>
            <a:off x="6825513" y="6430943"/>
            <a:ext cx="1172172" cy="338554"/>
          </a:xfrm>
          <a:prstGeom prst="rect">
            <a:avLst/>
          </a:prstGeom>
          <a:noFill/>
        </p:spPr>
        <p:txBody>
          <a:bodyPr wrap="square" rtlCol="0">
            <a:spAutoFit/>
          </a:bodyPr>
          <a:lstStyle/>
          <a:p>
            <a:r>
              <a:rPr lang="en-US" sz="1600" dirty="0" smtClean="0">
                <a:latin typeface="Rockwell" panose="02060603020205020403" pitchFamily="18" charset="0"/>
              </a:rPr>
              <a:t>Execution</a:t>
            </a:r>
            <a:endParaRPr lang="en-US" sz="1600" dirty="0">
              <a:latin typeface="Rockwell" panose="02060603020205020403" pitchFamily="18" charset="0"/>
            </a:endParaRPr>
          </a:p>
        </p:txBody>
      </p:sp>
      <p:pic>
        <p:nvPicPr>
          <p:cNvPr id="35" name="Picture 3" descr="C:\Users\Jessica Ng\Desktop\Jam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65823" y="6034886"/>
            <a:ext cx="368870" cy="43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6834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Custom 11">
      <a:dk1>
        <a:sysClr val="windowText" lastClr="000000"/>
      </a:dk1>
      <a:lt1>
        <a:sysClr val="window" lastClr="FFFFFF"/>
      </a:lt1>
      <a:dk2>
        <a:srgbClr val="4F271C"/>
      </a:dk2>
      <a:lt2>
        <a:srgbClr val="F8EDC5"/>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1784</TotalTime>
  <Words>1282</Words>
  <Application>Microsoft Office PowerPoint</Application>
  <PresentationFormat>On-screen Show (4:3)</PresentationFormat>
  <Paragraphs>412</Paragraphs>
  <Slides>29</Slides>
  <Notes>4</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Hardcover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Ng</dc:creator>
  <cp:lastModifiedBy>Jessica Ng</cp:lastModifiedBy>
  <cp:revision>135</cp:revision>
  <dcterms:created xsi:type="dcterms:W3CDTF">2013-11-17T23:20:05Z</dcterms:created>
  <dcterms:modified xsi:type="dcterms:W3CDTF">2013-11-22T03:09:19Z</dcterms:modified>
</cp:coreProperties>
</file>